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32" r:id="rId2"/>
    <p:sldMasterId id="2147483750" r:id="rId3"/>
  </p:sldMasterIdLst>
  <p:notesMasterIdLst>
    <p:notesMasterId r:id="rId23"/>
  </p:notesMasterIdLst>
  <p:sldIdLst>
    <p:sldId id="256" r:id="rId4"/>
    <p:sldId id="257" r:id="rId5"/>
    <p:sldId id="258" r:id="rId6"/>
    <p:sldId id="259" r:id="rId7"/>
    <p:sldId id="274" r:id="rId8"/>
    <p:sldId id="268" r:id="rId9"/>
    <p:sldId id="260" r:id="rId10"/>
    <p:sldId id="267" r:id="rId11"/>
    <p:sldId id="262" r:id="rId12"/>
    <p:sldId id="263" r:id="rId13"/>
    <p:sldId id="264" r:id="rId14"/>
    <p:sldId id="266" r:id="rId15"/>
    <p:sldId id="261" r:id="rId16"/>
    <p:sldId id="269" r:id="rId17"/>
    <p:sldId id="270" r:id="rId18"/>
    <p:sldId id="271" r:id="rId19"/>
    <p:sldId id="265" r:id="rId20"/>
    <p:sldId id="27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27" autoAdjust="0"/>
  </p:normalViewPr>
  <p:slideViewPr>
    <p:cSldViewPr snapToGrid="0">
      <p:cViewPr varScale="1">
        <p:scale>
          <a:sx n="59" d="100"/>
          <a:sy n="59" d="100"/>
        </p:scale>
        <p:origin x="77"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81ADC-54F8-45F6-BDA9-0082260175AF}" type="datetimeFigureOut">
              <a:rPr kumimoji="1" lang="ja-JP" altLang="en-US" smtClean="0"/>
              <a:t>2019/7/26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ACF5A8-0CF6-4D83-A513-9E2A5C497802}" type="slidenum">
              <a:rPr kumimoji="1" lang="ja-JP" altLang="en-US" smtClean="0"/>
              <a:t>‹#›</a:t>
            </a:fld>
            <a:endParaRPr kumimoji="1" lang="ja-JP" altLang="en-US"/>
          </a:p>
        </p:txBody>
      </p:sp>
    </p:spTree>
    <p:extLst>
      <p:ext uri="{BB962C8B-B14F-4D97-AF65-F5344CB8AC3E}">
        <p14:creationId xmlns:p14="http://schemas.microsoft.com/office/powerpoint/2010/main" val="20128805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ACF5A8-0CF6-4D83-A513-9E2A5C497802}" type="slidenum">
              <a:rPr kumimoji="1" lang="ja-JP" altLang="en-US" smtClean="0"/>
              <a:t>6</a:t>
            </a:fld>
            <a:endParaRPr kumimoji="1" lang="ja-JP" altLang="en-US"/>
          </a:p>
        </p:txBody>
      </p:sp>
    </p:spTree>
    <p:extLst>
      <p:ext uri="{BB962C8B-B14F-4D97-AF65-F5344CB8AC3E}">
        <p14:creationId xmlns:p14="http://schemas.microsoft.com/office/powerpoint/2010/main" val="250527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冷静に考えると午前免除あるやん</a:t>
            </a:r>
            <a:endParaRPr kumimoji="1" lang="en-US" altLang="ja-JP"/>
          </a:p>
        </p:txBody>
      </p:sp>
      <p:sp>
        <p:nvSpPr>
          <p:cNvPr id="4" name="スライド番号プレースホルダー 3"/>
          <p:cNvSpPr>
            <a:spLocks noGrp="1"/>
          </p:cNvSpPr>
          <p:nvPr>
            <p:ph type="sldNum" sz="quarter" idx="5"/>
          </p:nvPr>
        </p:nvSpPr>
        <p:spPr/>
        <p:txBody>
          <a:bodyPr/>
          <a:lstStyle/>
          <a:p>
            <a:fld id="{69ACF5A8-0CF6-4D83-A513-9E2A5C497802}" type="slidenum">
              <a:rPr kumimoji="1" lang="ja-JP" altLang="en-US" smtClean="0"/>
              <a:t>7</a:t>
            </a:fld>
            <a:endParaRPr kumimoji="1" lang="ja-JP" altLang="en-US"/>
          </a:p>
        </p:txBody>
      </p:sp>
    </p:spTree>
    <p:extLst>
      <p:ext uri="{BB962C8B-B14F-4D97-AF65-F5344CB8AC3E}">
        <p14:creationId xmlns:p14="http://schemas.microsoft.com/office/powerpoint/2010/main" val="34841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ACF5A8-0CF6-4D83-A513-9E2A5C497802}" type="slidenum">
              <a:rPr kumimoji="1" lang="ja-JP" altLang="en-US" smtClean="0"/>
              <a:t>10</a:t>
            </a:fld>
            <a:endParaRPr kumimoji="1" lang="ja-JP" altLang="en-US"/>
          </a:p>
        </p:txBody>
      </p:sp>
    </p:spTree>
    <p:extLst>
      <p:ext uri="{BB962C8B-B14F-4D97-AF65-F5344CB8AC3E}">
        <p14:creationId xmlns:p14="http://schemas.microsoft.com/office/powerpoint/2010/main" val="2711053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基本的に“</a:t>
            </a:r>
            <a:r>
              <a:rPr kumimoji="1" lang="en-US" altLang="ja-JP"/>
              <a:t>No</a:t>
            </a:r>
            <a:r>
              <a:rPr kumimoji="1" lang="ja-JP" altLang="en-US"/>
              <a:t>バグキャンペーン”ということで機能実装したタイミングで十分なテストを行うことでバグの数を最小限に減らしました。</a:t>
            </a:r>
          </a:p>
        </p:txBody>
      </p:sp>
      <p:sp>
        <p:nvSpPr>
          <p:cNvPr id="4" name="スライド番号プレースホルダー 3"/>
          <p:cNvSpPr>
            <a:spLocks noGrp="1"/>
          </p:cNvSpPr>
          <p:nvPr>
            <p:ph type="sldNum" sz="quarter" idx="5"/>
          </p:nvPr>
        </p:nvSpPr>
        <p:spPr/>
        <p:txBody>
          <a:bodyPr/>
          <a:lstStyle/>
          <a:p>
            <a:fld id="{69ACF5A8-0CF6-4D83-A513-9E2A5C497802}" type="slidenum">
              <a:rPr kumimoji="1" lang="ja-JP" altLang="en-US" smtClean="0"/>
              <a:t>12</a:t>
            </a:fld>
            <a:endParaRPr kumimoji="1" lang="ja-JP" altLang="en-US"/>
          </a:p>
        </p:txBody>
      </p:sp>
    </p:spTree>
    <p:extLst>
      <p:ext uri="{BB962C8B-B14F-4D97-AF65-F5344CB8AC3E}">
        <p14:creationId xmlns:p14="http://schemas.microsoft.com/office/powerpoint/2010/main" val="167578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一人以外は上がってる</a:t>
            </a:r>
            <a:endParaRPr kumimoji="1" lang="en-US" altLang="ja-JP"/>
          </a:p>
        </p:txBody>
      </p:sp>
      <p:sp>
        <p:nvSpPr>
          <p:cNvPr id="4" name="スライド番号プレースホルダー 3"/>
          <p:cNvSpPr>
            <a:spLocks noGrp="1"/>
          </p:cNvSpPr>
          <p:nvPr>
            <p:ph type="sldNum" sz="quarter" idx="5"/>
          </p:nvPr>
        </p:nvSpPr>
        <p:spPr/>
        <p:txBody>
          <a:bodyPr/>
          <a:lstStyle/>
          <a:p>
            <a:fld id="{69ACF5A8-0CF6-4D83-A513-9E2A5C497802}" type="slidenum">
              <a:rPr kumimoji="1" lang="ja-JP" altLang="en-US" smtClean="0"/>
              <a:t>13</a:t>
            </a:fld>
            <a:endParaRPr kumimoji="1" lang="ja-JP" altLang="en-US"/>
          </a:p>
        </p:txBody>
      </p:sp>
    </p:spTree>
    <p:extLst>
      <p:ext uri="{BB962C8B-B14F-4D97-AF65-F5344CB8AC3E}">
        <p14:creationId xmlns:p14="http://schemas.microsoft.com/office/powerpoint/2010/main" val="37568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ACF5A8-0CF6-4D83-A513-9E2A5C497802}" type="slidenum">
              <a:rPr kumimoji="1" lang="ja-JP" altLang="en-US" smtClean="0"/>
              <a:t>16</a:t>
            </a:fld>
            <a:endParaRPr kumimoji="1" lang="ja-JP" altLang="en-US"/>
          </a:p>
        </p:txBody>
      </p:sp>
    </p:spTree>
    <p:extLst>
      <p:ext uri="{BB962C8B-B14F-4D97-AF65-F5344CB8AC3E}">
        <p14:creationId xmlns:p14="http://schemas.microsoft.com/office/powerpoint/2010/main" val="4093533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255346" y="2750337"/>
            <a:ext cx="1171888" cy="1356442"/>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627596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309"/>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91764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615"/>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866098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C6496753-FA28-48BC-A3E9-A1DFA6A8B542}" type="slidenum">
              <a:rPr kumimoji="1" lang="ja-JP" altLang="en-US" smtClean="0"/>
              <a:t>‹#›</a:t>
            </a:fld>
            <a:endParaRPr kumimoji="1" lang="ja-JP"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146926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854785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159211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843177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709070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a:xfrm>
            <a:off x="680321" y="5936188"/>
            <a:ext cx="6126805" cy="365125"/>
          </a:xfrm>
        </p:spPr>
        <p:txBody>
          <a:bodyPr/>
          <a:lstStyle/>
          <a:p>
            <a:endParaRPr kumimoji="1" lang="ja-JP"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8224948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255346" y="2750337"/>
            <a:ext cx="1171888" cy="1356442"/>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98300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386359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592741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729455" y="2869895"/>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885517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830070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63705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911341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5350253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90307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1086254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309"/>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69998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615"/>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219826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C6496753-FA28-48BC-A3E9-A1DFA6A8B542}" type="slidenum">
              <a:rPr kumimoji="1" lang="ja-JP" altLang="en-US" smtClean="0"/>
              <a:t>‹#›</a:t>
            </a:fld>
            <a:endParaRPr kumimoji="1" lang="ja-JP"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19198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729455" y="2869895"/>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799428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857240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832077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9648423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6678205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a:xfrm>
            <a:off x="680321" y="5936188"/>
            <a:ext cx="6126805" cy="365125"/>
          </a:xfrm>
        </p:spPr>
        <p:txBody>
          <a:bodyPr/>
          <a:lstStyle/>
          <a:p>
            <a:endParaRPr kumimoji="1" lang="ja-JP"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762594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255346" y="2750337"/>
            <a:ext cx="1171888" cy="1356442"/>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093564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7633503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729455" y="2869895"/>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241971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6859398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721301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5498264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297517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7135800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9274262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4949216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309"/>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558095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615"/>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1428658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C6496753-FA28-48BC-A3E9-A1DFA6A8B542}" type="slidenum">
              <a:rPr kumimoji="1" lang="ja-JP" altLang="en-US" smtClean="0"/>
              <a:t>‹#›</a:t>
            </a:fld>
            <a:endParaRPr kumimoji="1" lang="ja-JP"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93747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7104920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084312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87258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2017453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5904139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a:xfrm>
            <a:off x="680321" y="5936188"/>
            <a:ext cx="6126805" cy="365125"/>
          </a:xfrm>
        </p:spPr>
        <p:txBody>
          <a:bodyPr/>
          <a:lstStyle/>
          <a:p>
            <a:endParaRPr kumimoji="1" lang="ja-JP"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078220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1349979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734169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4020577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107D8BA-FB16-4A41-AC0F-D2E4B482C4F5}"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14233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223702524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410578405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107D8BA-FB16-4A41-AC0F-D2E4B482C4F5}" type="datetimeFigureOut">
              <a:rPr kumimoji="1" lang="ja-JP" altLang="en-US" smtClean="0"/>
              <a:t>2019/7/26</a:t>
            </a:fld>
            <a:endParaRPr kumimoji="1" lang="ja-JP"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6496753-FA28-48BC-A3E9-A1DFA6A8B542}" type="slidenum">
              <a:rPr kumimoji="1" lang="ja-JP" altLang="en-US" smtClean="0"/>
              <a:t>‹#›</a:t>
            </a:fld>
            <a:endParaRPr kumimoji="1" lang="ja-JP" altLang="en-US"/>
          </a:p>
        </p:txBody>
      </p:sp>
    </p:spTree>
    <p:extLst>
      <p:ext uri="{BB962C8B-B14F-4D97-AF65-F5344CB8AC3E}">
        <p14:creationId xmlns:p14="http://schemas.microsoft.com/office/powerpoint/2010/main" val="333690588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16.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gif"/><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変形1">
            <a:extLst>
              <a:ext uri="{FF2B5EF4-FFF2-40B4-BE49-F238E27FC236}">
                <a16:creationId xmlns:a16="http://schemas.microsoft.com/office/drawing/2014/main" id="{113E3E1D-6DF1-46C4-941E-12E3EECAFFEA}"/>
              </a:ext>
            </a:extLst>
          </p:cNvPr>
          <p:cNvSpPr>
            <a:spLocks noGrp="1"/>
          </p:cNvSpPr>
          <p:nvPr>
            <p:ph type="ctrTitle"/>
          </p:nvPr>
        </p:nvSpPr>
        <p:spPr/>
        <p:txBody>
          <a:bodyPr/>
          <a:lstStyle/>
          <a:p>
            <a:r>
              <a:rPr kumimoji="1" lang="ja-JP" altLang="en-US" sz="8800"/>
              <a:t>通知</a:t>
            </a:r>
            <a:r>
              <a:rPr lang="en-US" altLang="ja-JP" sz="8800"/>
              <a:t> de </a:t>
            </a:r>
            <a:r>
              <a:rPr lang="ja-JP" altLang="en-US" sz="8800"/>
              <a:t>勉強</a:t>
            </a:r>
            <a:endParaRPr kumimoji="1" lang="ja-JP" altLang="en-US" sz="8800"/>
          </a:p>
        </p:txBody>
      </p:sp>
      <p:sp>
        <p:nvSpPr>
          <p:cNvPr id="3" name="字幕 2">
            <a:extLst>
              <a:ext uri="{FF2B5EF4-FFF2-40B4-BE49-F238E27FC236}">
                <a16:creationId xmlns:a16="http://schemas.microsoft.com/office/drawing/2014/main" id="{15165BF3-CDF7-4F92-BE8C-53B72882E470}"/>
              </a:ext>
            </a:extLst>
          </p:cNvPr>
          <p:cNvSpPr>
            <a:spLocks noGrp="1"/>
          </p:cNvSpPr>
          <p:nvPr>
            <p:ph type="subTitle" idx="1"/>
          </p:nvPr>
        </p:nvSpPr>
        <p:spPr>
          <a:xfrm>
            <a:off x="671613" y="4394039"/>
            <a:ext cx="8144134" cy="1117687"/>
          </a:xfrm>
        </p:spPr>
        <p:txBody>
          <a:bodyPr>
            <a:normAutofit/>
          </a:bodyPr>
          <a:lstStyle/>
          <a:p>
            <a:r>
              <a:rPr kumimoji="1" lang="ja-JP" altLang="en-US"/>
              <a:t>～基本情報技術者試験</a:t>
            </a:r>
            <a:r>
              <a:rPr kumimoji="1" lang="en-US" altLang="ja-JP"/>
              <a:t>[FE]</a:t>
            </a:r>
            <a:r>
              <a:rPr kumimoji="1" lang="ja-JP" altLang="en-US"/>
              <a:t>篇～</a:t>
            </a:r>
            <a:endParaRPr kumimoji="1" lang="en-US" altLang="ja-JP"/>
          </a:p>
          <a:p>
            <a:r>
              <a:rPr lang="en-US" altLang="ja-JP"/>
              <a:t>Created</a:t>
            </a:r>
            <a:r>
              <a:rPr lang="ja-JP" altLang="en-US"/>
              <a:t> </a:t>
            </a:r>
            <a:r>
              <a:rPr lang="en-US" altLang="ja-JP"/>
              <a:t>by</a:t>
            </a:r>
            <a:r>
              <a:rPr lang="ja-JP" altLang="en-US"/>
              <a:t> </a:t>
            </a:r>
            <a:r>
              <a:rPr kumimoji="1" lang="ja-JP" altLang="en-US"/>
              <a:t>通知☆推し</a:t>
            </a:r>
          </a:p>
        </p:txBody>
      </p:sp>
      <p:pic>
        <p:nvPicPr>
          <p:cNvPr id="5" name="!!icon">
            <a:extLst>
              <a:ext uri="{FF2B5EF4-FFF2-40B4-BE49-F238E27FC236}">
                <a16:creationId xmlns:a16="http://schemas.microsoft.com/office/drawing/2014/main" id="{27DA0F1C-C473-4454-9D1A-93DE55798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9132" y="2612648"/>
            <a:ext cx="1632704" cy="1632704"/>
          </a:xfrm>
          <a:prstGeom prst="rect">
            <a:avLst/>
          </a:prstGeom>
        </p:spPr>
      </p:pic>
    </p:spTree>
    <p:extLst>
      <p:ext uri="{BB962C8B-B14F-4D97-AF65-F5344CB8AC3E}">
        <p14:creationId xmlns:p14="http://schemas.microsoft.com/office/powerpoint/2010/main" val="101076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965AA14A-A6CA-48C5-91AC-54710A74380F}"/>
              </a:ext>
            </a:extLst>
          </p:cNvPr>
          <p:cNvSpPr/>
          <p:nvPr/>
        </p:nvSpPr>
        <p:spPr>
          <a:xfrm>
            <a:off x="750762" y="2158409"/>
            <a:ext cx="10377377" cy="4322134"/>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EB00E31-A4CA-4345-89A0-8B216BE35545}"/>
              </a:ext>
            </a:extLst>
          </p:cNvPr>
          <p:cNvSpPr>
            <a:spLocks noGrp="1"/>
          </p:cNvSpPr>
          <p:nvPr>
            <p:ph type="title"/>
          </p:nvPr>
        </p:nvSpPr>
        <p:spPr/>
        <p:txBody>
          <a:bodyPr>
            <a:normAutofit/>
          </a:bodyPr>
          <a:lstStyle/>
          <a:p>
            <a:r>
              <a:rPr kumimoji="1" lang="ja-JP" altLang="en-US" sz="4400"/>
              <a:t>どんな感じで</a:t>
            </a:r>
            <a:r>
              <a:rPr kumimoji="1" lang="ja-JP" altLang="en-US" sz="5400">
                <a:solidFill>
                  <a:schemeClr val="accent5"/>
                </a:solidFill>
              </a:rPr>
              <a:t>動</a:t>
            </a:r>
            <a:r>
              <a:rPr lang="ja-JP" altLang="en-US" sz="5400">
                <a:solidFill>
                  <a:schemeClr val="accent5"/>
                </a:solidFill>
              </a:rPr>
              <a:t>く</a:t>
            </a:r>
            <a:r>
              <a:rPr kumimoji="1" lang="ja-JP" altLang="en-US" sz="4400"/>
              <a:t>の？</a:t>
            </a:r>
          </a:p>
        </p:txBody>
      </p:sp>
      <p:sp>
        <p:nvSpPr>
          <p:cNvPr id="10" name="フリーフォーム: 図形 9">
            <a:extLst>
              <a:ext uri="{FF2B5EF4-FFF2-40B4-BE49-F238E27FC236}">
                <a16:creationId xmlns:a16="http://schemas.microsoft.com/office/drawing/2014/main" id="{FF2EDA51-F15C-4C29-97BD-239EAC8F71FD}"/>
              </a:ext>
            </a:extLst>
          </p:cNvPr>
          <p:cNvSpPr/>
          <p:nvPr/>
        </p:nvSpPr>
        <p:spPr>
          <a:xfrm>
            <a:off x="870033" y="2234631"/>
            <a:ext cx="4265492" cy="4175821"/>
          </a:xfrm>
          <a:custGeom>
            <a:avLst/>
            <a:gdLst>
              <a:gd name="connsiteX0" fmla="*/ 2562446 w 3700130"/>
              <a:gd name="connsiteY0" fmla="*/ 0 h 3827721"/>
              <a:gd name="connsiteX1" fmla="*/ 0 w 3700130"/>
              <a:gd name="connsiteY1" fmla="*/ 0 h 3827721"/>
              <a:gd name="connsiteX2" fmla="*/ 0 w 3700130"/>
              <a:gd name="connsiteY2" fmla="*/ 3827721 h 3827721"/>
              <a:gd name="connsiteX3" fmla="*/ 3700130 w 3700130"/>
              <a:gd name="connsiteY3" fmla="*/ 3827721 h 3827721"/>
              <a:gd name="connsiteX4" fmla="*/ 2562446 w 3700130"/>
              <a:gd name="connsiteY4" fmla="*/ 0 h 382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130" h="3827721">
                <a:moveTo>
                  <a:pt x="2562446" y="0"/>
                </a:moveTo>
                <a:lnTo>
                  <a:pt x="0" y="0"/>
                </a:lnTo>
                <a:lnTo>
                  <a:pt x="0" y="3827721"/>
                </a:lnTo>
                <a:lnTo>
                  <a:pt x="3700130" y="3827721"/>
                </a:lnTo>
                <a:lnTo>
                  <a:pt x="2562446"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9ACFE4B0-158C-4203-A2FB-719289CFDEE8}"/>
              </a:ext>
            </a:extLst>
          </p:cNvPr>
          <p:cNvSpPr/>
          <p:nvPr/>
        </p:nvSpPr>
        <p:spPr>
          <a:xfrm>
            <a:off x="3940628" y="2234632"/>
            <a:ext cx="3309256" cy="4175820"/>
          </a:xfrm>
          <a:custGeom>
            <a:avLst/>
            <a:gdLst>
              <a:gd name="connsiteX0" fmla="*/ 3363686 w 3363686"/>
              <a:gd name="connsiteY0" fmla="*/ 10886 h 4299857"/>
              <a:gd name="connsiteX1" fmla="*/ 3363686 w 3363686"/>
              <a:gd name="connsiteY1" fmla="*/ 4299857 h 4299857"/>
              <a:gd name="connsiteX2" fmla="*/ 1338943 w 3363686"/>
              <a:gd name="connsiteY2" fmla="*/ 4299857 h 4299857"/>
              <a:gd name="connsiteX3" fmla="*/ 0 w 3363686"/>
              <a:gd name="connsiteY3" fmla="*/ 0 h 4299857"/>
              <a:gd name="connsiteX4" fmla="*/ 3363686 w 3363686"/>
              <a:gd name="connsiteY4" fmla="*/ 10886 h 429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3686" h="4299857">
                <a:moveTo>
                  <a:pt x="3363686" y="10886"/>
                </a:moveTo>
                <a:lnTo>
                  <a:pt x="3363686" y="4299857"/>
                </a:lnTo>
                <a:lnTo>
                  <a:pt x="1338943" y="4299857"/>
                </a:lnTo>
                <a:lnTo>
                  <a:pt x="0" y="0"/>
                </a:lnTo>
                <a:lnTo>
                  <a:pt x="3363686" y="10886"/>
                </a:lnTo>
                <a:close/>
              </a:path>
            </a:pathLst>
          </a:custGeom>
          <a:blipFill dpi="0" rotWithShape="1">
            <a:blip r:embed="rId4">
              <a:extLst>
                <a:ext uri="{28A0092B-C50C-407E-A947-70E740481C1C}">
                  <a14:useLocalDpi xmlns:a14="http://schemas.microsoft.com/office/drawing/2010/main" val="0"/>
                </a:ext>
              </a:extLst>
            </a:blip>
            <a:srcRec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jikki">
            <a:extLst>
              <a:ext uri="{FF2B5EF4-FFF2-40B4-BE49-F238E27FC236}">
                <a16:creationId xmlns:a16="http://schemas.microsoft.com/office/drawing/2014/main" id="{21EED410-C17E-45AE-A2CA-06F1E992724A}"/>
              </a:ext>
            </a:extLst>
          </p:cNvPr>
          <p:cNvSpPr/>
          <p:nvPr/>
        </p:nvSpPr>
        <p:spPr>
          <a:xfrm>
            <a:off x="7347857" y="2234630"/>
            <a:ext cx="3603172" cy="4175819"/>
          </a:xfrm>
          <a:prstGeom prst="rect">
            <a:avLst/>
          </a:prstGeom>
          <a:blipFill dpi="0" rotWithShape="1">
            <a:blip r:embed="rId5">
              <a:extLst>
                <a:ext uri="{28A0092B-C50C-407E-A947-70E740481C1C}">
                  <a14:useLocalDpi xmlns:a14="http://schemas.microsoft.com/office/drawing/2010/main" val="0"/>
                </a:ext>
              </a:extLst>
            </a:blip>
            <a:srcRect/>
            <a:stretch>
              <a:fillRect l="-28526" t="-33860" r="-18965" b="-10458"/>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icon">
            <a:extLst>
              <a:ext uri="{FF2B5EF4-FFF2-40B4-BE49-F238E27FC236}">
                <a16:creationId xmlns:a16="http://schemas.microsoft.com/office/drawing/2014/main" id="{C67C5CAA-B901-435E-A8DD-2E95EEF06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25022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157C9C-943D-497E-A71F-C80408217F8C}"/>
              </a:ext>
            </a:extLst>
          </p:cNvPr>
          <p:cNvSpPr>
            <a:spLocks noGrp="1"/>
          </p:cNvSpPr>
          <p:nvPr>
            <p:ph type="title"/>
          </p:nvPr>
        </p:nvSpPr>
        <p:spPr/>
        <p:txBody>
          <a:bodyPr>
            <a:normAutofit/>
          </a:bodyPr>
          <a:lstStyle/>
          <a:p>
            <a:r>
              <a:rPr kumimoji="1" lang="ja-JP" altLang="en-US" sz="4400"/>
              <a:t>実機</a:t>
            </a:r>
            <a:r>
              <a:rPr kumimoji="1" lang="ja-JP" altLang="en-US" sz="5400">
                <a:solidFill>
                  <a:schemeClr val="accent5"/>
                </a:solidFill>
              </a:rPr>
              <a:t>動画</a:t>
            </a:r>
            <a:endParaRPr kumimoji="1" lang="ja-JP" altLang="en-US" sz="4400">
              <a:solidFill>
                <a:schemeClr val="accent5"/>
              </a:solidFill>
            </a:endParaRPr>
          </a:p>
        </p:txBody>
      </p:sp>
      <p:pic>
        <p:nvPicPr>
          <p:cNvPr id="4" name="douga">
            <a:hlinkClick r:id="" action="ppaction://media"/>
            <a:extLst>
              <a:ext uri="{FF2B5EF4-FFF2-40B4-BE49-F238E27FC236}">
                <a16:creationId xmlns:a16="http://schemas.microsoft.com/office/drawing/2014/main" id="{B09E5776-28DE-4EC0-BFD8-9E6DCF9062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72781" y="0"/>
            <a:ext cx="3246437" cy="6858000"/>
          </a:xfrm>
          <a:prstGeom prst="rect">
            <a:avLst/>
          </a:prstGeom>
        </p:spPr>
      </p:pic>
      <p:sp>
        <p:nvSpPr>
          <p:cNvPr id="5" name="!!jikki">
            <a:extLst>
              <a:ext uri="{FF2B5EF4-FFF2-40B4-BE49-F238E27FC236}">
                <a16:creationId xmlns:a16="http://schemas.microsoft.com/office/drawing/2014/main" id="{8A53EEAD-B038-44C8-A8CE-381A3CE667AB}"/>
              </a:ext>
            </a:extLst>
          </p:cNvPr>
          <p:cNvSpPr/>
          <p:nvPr/>
        </p:nvSpPr>
        <p:spPr>
          <a:xfrm rot="19734663">
            <a:off x="4136063" y="1469160"/>
            <a:ext cx="4167963" cy="4646428"/>
          </a:xfrm>
          <a:prstGeom prst="rect">
            <a:avLst/>
          </a:prstGeom>
          <a:blipFill dpi="0" rotWithShape="1">
            <a:blip r:embed="rId5">
              <a:extLst>
                <a:ext uri="{28A0092B-C50C-407E-A947-70E740481C1C}">
                  <a14:useLocalDpi xmlns:a14="http://schemas.microsoft.com/office/drawing/2010/main" val="0"/>
                </a:ext>
              </a:extLst>
            </a:blip>
            <a:srcRect/>
            <a:stretch>
              <a:fillRect l="-71605" t="-84531" r="-37797" b="-28479"/>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icon">
            <a:extLst>
              <a:ext uri="{FF2B5EF4-FFF2-40B4-BE49-F238E27FC236}">
                <a16:creationId xmlns:a16="http://schemas.microsoft.com/office/drawing/2014/main" id="{C3554581-1552-4530-B1F2-9BB00DE5D9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150753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90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FF0CE-7191-4786-90DF-CCEFE3F46A4D}"/>
              </a:ext>
            </a:extLst>
          </p:cNvPr>
          <p:cNvSpPr>
            <a:spLocks noGrp="1"/>
          </p:cNvSpPr>
          <p:nvPr>
            <p:ph type="title"/>
          </p:nvPr>
        </p:nvSpPr>
        <p:spPr/>
        <p:txBody>
          <a:bodyPr>
            <a:normAutofit/>
          </a:bodyPr>
          <a:lstStyle/>
          <a:p>
            <a:r>
              <a:rPr kumimoji="1" lang="ja-JP" altLang="en-US" sz="4400"/>
              <a:t>このアプリの</a:t>
            </a:r>
            <a:r>
              <a:rPr kumimoji="1" lang="ja-JP" altLang="en-US" sz="5400">
                <a:solidFill>
                  <a:schemeClr val="accent2"/>
                </a:solidFill>
              </a:rPr>
              <a:t>品質</a:t>
            </a:r>
            <a:endParaRPr kumimoji="1" lang="ja-JP" altLang="en-US" sz="4400">
              <a:solidFill>
                <a:schemeClr val="accent2"/>
              </a:solidFill>
            </a:endParaRPr>
          </a:p>
        </p:txBody>
      </p:sp>
      <p:sp>
        <p:nvSpPr>
          <p:cNvPr id="3" name="コンテンツ プレースホルダー 2">
            <a:extLst>
              <a:ext uri="{FF2B5EF4-FFF2-40B4-BE49-F238E27FC236}">
                <a16:creationId xmlns:a16="http://schemas.microsoft.com/office/drawing/2014/main" id="{0F8DE10D-B884-4EEC-88DC-87A4A058E328}"/>
              </a:ext>
            </a:extLst>
          </p:cNvPr>
          <p:cNvSpPr>
            <a:spLocks noGrp="1"/>
          </p:cNvSpPr>
          <p:nvPr>
            <p:ph idx="1"/>
          </p:nvPr>
        </p:nvSpPr>
        <p:spPr>
          <a:xfrm>
            <a:off x="680321" y="2336873"/>
            <a:ext cx="9613861" cy="3599316"/>
          </a:xfrm>
        </p:spPr>
        <p:txBody>
          <a:bodyPr/>
          <a:lstStyle/>
          <a:p>
            <a:r>
              <a:rPr kumimoji="1" lang="ja-JP" altLang="en-US"/>
              <a:t>見つかったバグは以下のように管理しました。</a:t>
            </a:r>
          </a:p>
        </p:txBody>
      </p:sp>
      <p:pic>
        <p:nvPicPr>
          <p:cNvPr id="5" name="図 4">
            <a:extLst>
              <a:ext uri="{FF2B5EF4-FFF2-40B4-BE49-F238E27FC236}">
                <a16:creationId xmlns:a16="http://schemas.microsoft.com/office/drawing/2014/main" id="{02ADD6DC-5157-4907-8BA3-2F1045540D21}"/>
              </a:ext>
            </a:extLst>
          </p:cNvPr>
          <p:cNvPicPr>
            <a:picLocks noChangeAspect="1"/>
          </p:cNvPicPr>
          <p:nvPr/>
        </p:nvPicPr>
        <p:blipFill rotWithShape="1">
          <a:blip r:embed="rId3"/>
          <a:srcRect r="22308" b="22877"/>
          <a:stretch/>
        </p:blipFill>
        <p:spPr>
          <a:xfrm>
            <a:off x="751178" y="2885724"/>
            <a:ext cx="9472146" cy="3050465"/>
          </a:xfrm>
          <a:prstGeom prst="rect">
            <a:avLst/>
          </a:prstGeom>
        </p:spPr>
      </p:pic>
      <p:pic>
        <p:nvPicPr>
          <p:cNvPr id="6" name="!!icon">
            <a:extLst>
              <a:ext uri="{FF2B5EF4-FFF2-40B4-BE49-F238E27FC236}">
                <a16:creationId xmlns:a16="http://schemas.microsoft.com/office/drawing/2014/main" id="{C8C9EAB8-72C9-4578-83B7-6E8BECBB78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126252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EEF22-FEE3-4E43-A39B-B5CA611CBACE}"/>
              </a:ext>
            </a:extLst>
          </p:cNvPr>
          <p:cNvSpPr>
            <a:spLocks noGrp="1"/>
          </p:cNvSpPr>
          <p:nvPr>
            <p:ph type="title"/>
          </p:nvPr>
        </p:nvSpPr>
        <p:spPr/>
        <p:txBody>
          <a:bodyPr>
            <a:normAutofit/>
          </a:bodyPr>
          <a:lstStyle/>
          <a:p>
            <a:r>
              <a:rPr kumimoji="1" lang="ja-JP" altLang="en-US" sz="4400"/>
              <a:t>本当に・・</a:t>
            </a:r>
            <a:r>
              <a:rPr kumimoji="1" lang="ja-JP" altLang="en-US" sz="5400">
                <a:solidFill>
                  <a:schemeClr val="accent1"/>
                </a:solidFill>
              </a:rPr>
              <a:t>効果</a:t>
            </a:r>
            <a:r>
              <a:rPr kumimoji="1" lang="ja-JP" altLang="en-US" sz="4400"/>
              <a:t>あるのかな？</a:t>
            </a:r>
          </a:p>
        </p:txBody>
      </p:sp>
      <p:sp>
        <p:nvSpPr>
          <p:cNvPr id="3" name="コンテンツ プレースホルダー 2">
            <a:extLst>
              <a:ext uri="{FF2B5EF4-FFF2-40B4-BE49-F238E27FC236}">
                <a16:creationId xmlns:a16="http://schemas.microsoft.com/office/drawing/2014/main" id="{3DAF69C8-0067-4F49-A32E-903EA7CF571B}"/>
              </a:ext>
            </a:extLst>
          </p:cNvPr>
          <p:cNvSpPr>
            <a:spLocks noGrp="1"/>
          </p:cNvSpPr>
          <p:nvPr>
            <p:ph idx="1"/>
          </p:nvPr>
        </p:nvSpPr>
        <p:spPr/>
        <p:txBody>
          <a:bodyPr>
            <a:normAutofit/>
          </a:bodyPr>
          <a:lstStyle/>
          <a:p>
            <a:r>
              <a:rPr lang="ja-JP" altLang="en-US" sz="2800"/>
              <a:t>午前対策の基本は過去問！</a:t>
            </a:r>
            <a:endParaRPr lang="en-US" altLang="ja-JP" sz="2800"/>
          </a:p>
          <a:p>
            <a:r>
              <a:rPr lang="ja-JP" altLang="en-US" sz="2800"/>
              <a:t>以前出た問題が約半数</a:t>
            </a:r>
            <a:br>
              <a:rPr lang="en-US" altLang="ja-JP" sz="2800"/>
            </a:br>
            <a:r>
              <a:rPr lang="ja-JP" altLang="en-US" sz="2800"/>
              <a:t>→過去問が完璧なら運で午前は通る！</a:t>
            </a:r>
            <a:endParaRPr lang="en-US" altLang="ja-JP" sz="2800"/>
          </a:p>
          <a:p>
            <a:r>
              <a:rPr lang="ja-JP" altLang="en-US" sz="2800"/>
              <a:t>過去問を繰り返し解くことが何よりも重要です！</a:t>
            </a:r>
            <a:endParaRPr lang="en-US" altLang="ja-JP" sz="2800"/>
          </a:p>
        </p:txBody>
      </p:sp>
      <p:pic>
        <p:nvPicPr>
          <p:cNvPr id="4" name="図 3">
            <a:extLst>
              <a:ext uri="{FF2B5EF4-FFF2-40B4-BE49-F238E27FC236}">
                <a16:creationId xmlns:a16="http://schemas.microsoft.com/office/drawing/2014/main" id="{40839E11-1395-4B07-9B8B-1F79FFF46FC5}"/>
              </a:ext>
            </a:extLst>
          </p:cNvPr>
          <p:cNvPicPr>
            <a:picLocks noChangeAspect="1"/>
          </p:cNvPicPr>
          <p:nvPr/>
        </p:nvPicPr>
        <p:blipFill>
          <a:blip r:embed="rId3"/>
          <a:stretch>
            <a:fillRect/>
          </a:stretch>
        </p:blipFill>
        <p:spPr>
          <a:xfrm>
            <a:off x="1896478" y="2029700"/>
            <a:ext cx="7181545" cy="42136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con">
            <a:extLst>
              <a:ext uri="{FF2B5EF4-FFF2-40B4-BE49-F238E27FC236}">
                <a16:creationId xmlns:a16="http://schemas.microsoft.com/office/drawing/2014/main" id="{0F3FC0D7-A727-4280-A4DE-7FF65F847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15918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548E7A-0811-4A0D-B6A5-F5014EDB4585}"/>
              </a:ext>
            </a:extLst>
          </p:cNvPr>
          <p:cNvSpPr>
            <a:spLocks noGrp="1"/>
          </p:cNvSpPr>
          <p:nvPr>
            <p:ph type="title"/>
          </p:nvPr>
        </p:nvSpPr>
        <p:spPr/>
        <p:txBody>
          <a:bodyPr>
            <a:normAutofit/>
          </a:bodyPr>
          <a:lstStyle/>
          <a:p>
            <a:r>
              <a:rPr kumimoji="1" lang="ja-JP" altLang="en-US" sz="5400">
                <a:solidFill>
                  <a:schemeClr val="accent5"/>
                </a:solidFill>
              </a:rPr>
              <a:t>開発プロセス</a:t>
            </a:r>
            <a:r>
              <a:rPr kumimoji="1" lang="ja-JP" altLang="en-US" sz="4400"/>
              <a:t>の振り返り</a:t>
            </a:r>
          </a:p>
        </p:txBody>
      </p:sp>
      <p:sp>
        <p:nvSpPr>
          <p:cNvPr id="3" name="コンテンツ プレースホルダー 2">
            <a:extLst>
              <a:ext uri="{FF2B5EF4-FFF2-40B4-BE49-F238E27FC236}">
                <a16:creationId xmlns:a16="http://schemas.microsoft.com/office/drawing/2014/main" id="{5DE4255C-7097-4A00-90B2-3DBC707AA243}"/>
              </a:ext>
            </a:extLst>
          </p:cNvPr>
          <p:cNvSpPr>
            <a:spLocks noGrp="1"/>
          </p:cNvSpPr>
          <p:nvPr>
            <p:ph idx="1"/>
          </p:nvPr>
        </p:nvSpPr>
        <p:spPr/>
        <p:txBody>
          <a:bodyPr/>
          <a:lstStyle/>
          <a:p>
            <a:r>
              <a:rPr lang="ja-JP" altLang="en-US" sz="3600"/>
              <a:t>スパイラルモデル</a:t>
            </a:r>
            <a:r>
              <a:rPr lang="ja-JP" altLang="en-US" sz="2800"/>
              <a:t>を採用！</a:t>
            </a:r>
            <a:endParaRPr lang="en-US" altLang="ja-JP" sz="2800"/>
          </a:p>
          <a:p>
            <a:pPr marL="0" indent="0">
              <a:buNone/>
            </a:pPr>
            <a:endParaRPr lang="en-US" altLang="ja-JP" sz="2800"/>
          </a:p>
          <a:p>
            <a:r>
              <a:rPr lang="ja-JP" altLang="en-US" sz="2800"/>
              <a:t>画面だけ最初に作って</a:t>
            </a:r>
            <a:br>
              <a:rPr lang="en-US" altLang="ja-JP" sz="2800"/>
            </a:br>
            <a:r>
              <a:rPr lang="ja-JP" altLang="en-US" sz="2800"/>
              <a:t>少しずつ機能を追加していくことで</a:t>
            </a:r>
            <a:br>
              <a:rPr lang="en-US" altLang="ja-JP" sz="2800"/>
            </a:br>
            <a:r>
              <a:rPr lang="ja-JP" altLang="en-US" sz="2800"/>
              <a:t>メンバーの認識の共通化ができた！</a:t>
            </a:r>
            <a:endParaRPr lang="en-US" altLang="ja-JP" sz="2800"/>
          </a:p>
          <a:p>
            <a:endParaRPr lang="en-US" altLang="ja-JP" sz="2800"/>
          </a:p>
          <a:p>
            <a:r>
              <a:rPr lang="ja-JP" altLang="en-US" sz="2800"/>
              <a:t>いいなと思った機能は即座に追加！</a:t>
            </a:r>
            <a:endParaRPr lang="en-US" altLang="ja-JP" sz="2800"/>
          </a:p>
        </p:txBody>
      </p:sp>
      <p:pic>
        <p:nvPicPr>
          <p:cNvPr id="4" name="図 3">
            <a:extLst>
              <a:ext uri="{FF2B5EF4-FFF2-40B4-BE49-F238E27FC236}">
                <a16:creationId xmlns:a16="http://schemas.microsoft.com/office/drawing/2014/main" id="{0E9AE034-1485-4047-BFF3-68E0ED393D3B}"/>
              </a:ext>
            </a:extLst>
          </p:cNvPr>
          <p:cNvPicPr>
            <a:picLocks noChangeAspect="1"/>
          </p:cNvPicPr>
          <p:nvPr/>
        </p:nvPicPr>
        <p:blipFill>
          <a:blip r:embed="rId2"/>
          <a:stretch>
            <a:fillRect/>
          </a:stretch>
        </p:blipFill>
        <p:spPr>
          <a:xfrm>
            <a:off x="6510044" y="2336873"/>
            <a:ext cx="5383081" cy="3470369"/>
          </a:xfrm>
          <a:prstGeom prst="rect">
            <a:avLst/>
          </a:prstGeom>
        </p:spPr>
      </p:pic>
      <p:pic>
        <p:nvPicPr>
          <p:cNvPr id="5" name="!!icon">
            <a:extLst>
              <a:ext uri="{FF2B5EF4-FFF2-40B4-BE49-F238E27FC236}">
                <a16:creationId xmlns:a16="http://schemas.microsoft.com/office/drawing/2014/main" id="{F99CFC96-7F05-4CD3-A12A-432EB2270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72475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DB977E-C1F6-4ABC-9C76-C449C58682BE}"/>
              </a:ext>
            </a:extLst>
          </p:cNvPr>
          <p:cNvSpPr>
            <a:spLocks noGrp="1"/>
          </p:cNvSpPr>
          <p:nvPr>
            <p:ph type="title"/>
          </p:nvPr>
        </p:nvSpPr>
        <p:spPr/>
        <p:txBody>
          <a:bodyPr>
            <a:normAutofit/>
          </a:bodyPr>
          <a:lstStyle/>
          <a:p>
            <a:r>
              <a:rPr kumimoji="1" lang="ja-JP" altLang="en-US" sz="4400"/>
              <a:t>あの頃の自分達に</a:t>
            </a:r>
            <a:r>
              <a:rPr kumimoji="1" lang="ja-JP" altLang="en-US" sz="5400">
                <a:solidFill>
                  <a:schemeClr val="accent1"/>
                </a:solidFill>
              </a:rPr>
              <a:t>伝えたかった</a:t>
            </a:r>
            <a:r>
              <a:rPr kumimoji="1" lang="ja-JP" altLang="en-US" sz="4400"/>
              <a:t>こと</a:t>
            </a:r>
          </a:p>
        </p:txBody>
      </p:sp>
      <p:sp>
        <p:nvSpPr>
          <p:cNvPr id="3" name="コンテンツ プレースホルダー 2">
            <a:extLst>
              <a:ext uri="{FF2B5EF4-FFF2-40B4-BE49-F238E27FC236}">
                <a16:creationId xmlns:a16="http://schemas.microsoft.com/office/drawing/2014/main" id="{237765F7-01AF-4FF5-89F1-16F5D9BAEE9C}"/>
              </a:ext>
            </a:extLst>
          </p:cNvPr>
          <p:cNvSpPr>
            <a:spLocks noGrp="1"/>
          </p:cNvSpPr>
          <p:nvPr>
            <p:ph idx="1"/>
          </p:nvPr>
        </p:nvSpPr>
        <p:spPr>
          <a:xfrm>
            <a:off x="680321" y="2336873"/>
            <a:ext cx="10697428" cy="3599316"/>
          </a:xfrm>
        </p:spPr>
        <p:txBody>
          <a:bodyPr>
            <a:normAutofit/>
          </a:bodyPr>
          <a:lstStyle/>
          <a:p>
            <a:pPr>
              <a:lnSpc>
                <a:spcPct val="150000"/>
              </a:lnSpc>
            </a:pPr>
            <a:r>
              <a:rPr kumimoji="1" lang="ja-JP" altLang="en-US" sz="2800"/>
              <a:t>初期段階での</a:t>
            </a:r>
            <a:r>
              <a:rPr kumimoji="1" lang="en-US" altLang="ja-JP" sz="2800"/>
              <a:t>Git,GitHub</a:t>
            </a:r>
            <a:r>
              <a:rPr kumimoji="1" lang="ja-JP" altLang="en-US" sz="2800"/>
              <a:t>に対する知識不足</a:t>
            </a:r>
            <a:endParaRPr kumimoji="1" lang="en-US" altLang="ja-JP" sz="2800"/>
          </a:p>
          <a:p>
            <a:pPr>
              <a:lnSpc>
                <a:spcPct val="150000"/>
              </a:lnSpc>
            </a:pPr>
            <a:r>
              <a:rPr kumimoji="1" lang="ja-JP" altLang="en-US" sz="2800"/>
              <a:t>事前の情報収集</a:t>
            </a:r>
            <a:r>
              <a:rPr kumimoji="1" lang="en-US" altLang="ja-JP" sz="2800"/>
              <a:t>(Android</a:t>
            </a:r>
            <a:r>
              <a:rPr kumimoji="1" lang="ja-JP" altLang="en-US" sz="2800"/>
              <a:t>の仕様</a:t>
            </a:r>
            <a:r>
              <a:rPr kumimoji="1" lang="en-US" altLang="ja-JP" sz="2800"/>
              <a:t>)</a:t>
            </a:r>
            <a:r>
              <a:rPr kumimoji="1" lang="ja-JP" altLang="en-US" sz="2800"/>
              <a:t>をもっとしっかりやるべきであった</a:t>
            </a:r>
            <a:endParaRPr kumimoji="1" lang="en-US" altLang="ja-JP" sz="2800"/>
          </a:p>
          <a:p>
            <a:pPr>
              <a:lnSpc>
                <a:spcPct val="150000"/>
              </a:lnSpc>
            </a:pPr>
            <a:r>
              <a:rPr lang="ja-JP" altLang="en-US" sz="2800"/>
              <a:t>情報の共有不足（変更があったらすぐに報告を）</a:t>
            </a:r>
            <a:endParaRPr lang="en-US" altLang="ja-JP" sz="2800"/>
          </a:p>
          <a:p>
            <a:pPr>
              <a:lnSpc>
                <a:spcPct val="150000"/>
              </a:lnSpc>
            </a:pPr>
            <a:r>
              <a:rPr lang="en-US" altLang="ja-JP" sz="2800"/>
              <a:t>Android</a:t>
            </a:r>
            <a:r>
              <a:rPr lang="ja-JP" altLang="en-US" sz="2800"/>
              <a:t>自体の勉強時間を設けるべきであった</a:t>
            </a:r>
            <a:endParaRPr lang="en-US" altLang="ja-JP" sz="2800"/>
          </a:p>
          <a:p>
            <a:pPr>
              <a:lnSpc>
                <a:spcPct val="150000"/>
              </a:lnSpc>
            </a:pPr>
            <a:endParaRPr kumimoji="1" lang="en-US" altLang="ja-JP" sz="2800"/>
          </a:p>
        </p:txBody>
      </p:sp>
      <p:pic>
        <p:nvPicPr>
          <p:cNvPr id="5" name="図 4">
            <a:extLst>
              <a:ext uri="{FF2B5EF4-FFF2-40B4-BE49-F238E27FC236}">
                <a16:creationId xmlns:a16="http://schemas.microsoft.com/office/drawing/2014/main" id="{B9663C29-F920-43CC-B68C-A577FEBD0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469" y="2456616"/>
            <a:ext cx="550817" cy="550817"/>
          </a:xfrm>
          <a:prstGeom prst="rect">
            <a:avLst/>
          </a:prstGeom>
        </p:spPr>
      </p:pic>
      <p:pic>
        <p:nvPicPr>
          <p:cNvPr id="6" name="!!icon">
            <a:extLst>
              <a:ext uri="{FF2B5EF4-FFF2-40B4-BE49-F238E27FC236}">
                <a16:creationId xmlns:a16="http://schemas.microsoft.com/office/drawing/2014/main" id="{27C198FB-DA9C-4F95-B057-59E836FC9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265272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A6A642-BECA-44A4-A93F-430385A6EDDA}"/>
              </a:ext>
            </a:extLst>
          </p:cNvPr>
          <p:cNvSpPr>
            <a:spLocks noGrp="1"/>
          </p:cNvSpPr>
          <p:nvPr>
            <p:ph type="title"/>
          </p:nvPr>
        </p:nvSpPr>
        <p:spPr/>
        <p:txBody>
          <a:bodyPr>
            <a:normAutofit/>
          </a:bodyPr>
          <a:lstStyle/>
          <a:p>
            <a:r>
              <a:rPr kumimoji="1" lang="ja-JP" altLang="en-US" sz="4400"/>
              <a:t>今回の開発での</a:t>
            </a:r>
            <a:r>
              <a:rPr kumimoji="1" lang="ja-JP" altLang="en-US" sz="5400">
                <a:solidFill>
                  <a:schemeClr val="accent6"/>
                </a:solidFill>
              </a:rPr>
              <a:t>成果</a:t>
            </a:r>
            <a:endParaRPr kumimoji="1" lang="ja-JP" altLang="en-US" sz="4400">
              <a:solidFill>
                <a:schemeClr val="accent6"/>
              </a:solidFill>
            </a:endParaRPr>
          </a:p>
        </p:txBody>
      </p:sp>
      <p:sp>
        <p:nvSpPr>
          <p:cNvPr id="3" name="コンテンツ プレースホルダー 2">
            <a:extLst>
              <a:ext uri="{FF2B5EF4-FFF2-40B4-BE49-F238E27FC236}">
                <a16:creationId xmlns:a16="http://schemas.microsoft.com/office/drawing/2014/main" id="{4132224C-CF2B-42BA-9303-7F625771FBAB}"/>
              </a:ext>
            </a:extLst>
          </p:cNvPr>
          <p:cNvSpPr>
            <a:spLocks noGrp="1"/>
          </p:cNvSpPr>
          <p:nvPr>
            <p:ph idx="1"/>
          </p:nvPr>
        </p:nvSpPr>
        <p:spPr/>
        <p:txBody>
          <a:bodyPr>
            <a:normAutofit/>
          </a:bodyPr>
          <a:lstStyle/>
          <a:p>
            <a:r>
              <a:rPr kumimoji="1" lang="ja-JP" altLang="en-US" sz="2800"/>
              <a:t>現時点で問題は過去</a:t>
            </a:r>
            <a:r>
              <a:rPr kumimoji="1" lang="en-US" altLang="ja-JP" sz="2800"/>
              <a:t>3</a:t>
            </a:r>
            <a:r>
              <a:rPr lang="ja-JP" altLang="en-US" sz="2800"/>
              <a:t>回分の過去問</a:t>
            </a:r>
            <a:r>
              <a:rPr lang="en-US" altLang="ja-JP" sz="2800"/>
              <a:t>(240</a:t>
            </a:r>
            <a:r>
              <a:rPr lang="ja-JP" altLang="en-US" sz="2800"/>
              <a:t>問</a:t>
            </a:r>
            <a:r>
              <a:rPr lang="en-US" altLang="ja-JP" sz="2800"/>
              <a:t>)+</a:t>
            </a:r>
            <a:br>
              <a:rPr lang="en-US" altLang="ja-JP" sz="2800"/>
            </a:br>
            <a:r>
              <a:rPr lang="ja-JP" altLang="en-US" sz="2800"/>
              <a:t>独自の</a:t>
            </a:r>
            <a:r>
              <a:rPr lang="en-US" altLang="ja-JP" sz="2800"/>
              <a:t>2</a:t>
            </a:r>
            <a:r>
              <a:rPr lang="ja-JP" altLang="en-US" sz="2800"/>
              <a:t>択問題</a:t>
            </a:r>
            <a:r>
              <a:rPr lang="en-US" altLang="ja-JP" sz="2800"/>
              <a:t>(16</a:t>
            </a:r>
            <a:r>
              <a:rPr lang="ja-JP" altLang="en-US" sz="2800"/>
              <a:t>問</a:t>
            </a:r>
            <a:r>
              <a:rPr lang="en-US" altLang="ja-JP" sz="2800"/>
              <a:t>)</a:t>
            </a:r>
            <a:r>
              <a:rPr lang="ja-JP" altLang="en-US" sz="2800"/>
              <a:t>の</a:t>
            </a:r>
            <a:r>
              <a:rPr lang="en-US" altLang="ja-JP" sz="2800"/>
              <a:t>256</a:t>
            </a:r>
            <a:r>
              <a:rPr lang="ja-JP" altLang="en-US" sz="2800"/>
              <a:t>問を収録！</a:t>
            </a:r>
            <a:endParaRPr kumimoji="1" lang="en-US" altLang="ja-JP" sz="2800"/>
          </a:p>
          <a:p>
            <a:endParaRPr kumimoji="1" lang="en-US" altLang="ja-JP" sz="2800"/>
          </a:p>
          <a:p>
            <a:r>
              <a:rPr kumimoji="1" lang="en-US" altLang="ja-JP" sz="2800"/>
              <a:t>Firebase</a:t>
            </a:r>
            <a:r>
              <a:rPr kumimoji="1" lang="ja-JP" altLang="en-US" sz="2800"/>
              <a:t>を使った</a:t>
            </a:r>
            <a:r>
              <a:rPr kumimoji="1" lang="en-US" altLang="ja-JP" sz="2800"/>
              <a:t>Google</a:t>
            </a:r>
            <a:r>
              <a:rPr kumimoji="1" lang="ja-JP" altLang="en-US" sz="2800"/>
              <a:t>ログイン機能の実装</a:t>
            </a:r>
            <a:endParaRPr kumimoji="1" lang="en-US" altLang="ja-JP" sz="2800"/>
          </a:p>
          <a:p>
            <a:endParaRPr lang="en-US" altLang="ja-JP" sz="2800"/>
          </a:p>
          <a:p>
            <a:r>
              <a:rPr kumimoji="1" lang="ja-JP" altLang="en-US" sz="2800"/>
              <a:t>表示される通知に機能をもたせることの実装</a:t>
            </a:r>
          </a:p>
        </p:txBody>
      </p:sp>
      <p:pic>
        <p:nvPicPr>
          <p:cNvPr id="4" name="!!icon">
            <a:extLst>
              <a:ext uri="{FF2B5EF4-FFF2-40B4-BE49-F238E27FC236}">
                <a16:creationId xmlns:a16="http://schemas.microsoft.com/office/drawing/2014/main" id="{0B676337-1F55-415E-83F2-E404DFBBC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365796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0DAE23-C747-4431-8F16-411D957A5DBA}"/>
              </a:ext>
            </a:extLst>
          </p:cNvPr>
          <p:cNvSpPr>
            <a:spLocks noGrp="1"/>
          </p:cNvSpPr>
          <p:nvPr>
            <p:ph type="title"/>
          </p:nvPr>
        </p:nvSpPr>
        <p:spPr/>
        <p:txBody>
          <a:bodyPr>
            <a:normAutofit/>
          </a:bodyPr>
          <a:lstStyle/>
          <a:p>
            <a:r>
              <a:rPr kumimoji="1" lang="ja-JP" altLang="en-US" sz="4400"/>
              <a:t>通知</a:t>
            </a:r>
            <a:r>
              <a:rPr kumimoji="1" lang="en-US" altLang="ja-JP" sz="4400"/>
              <a:t>de</a:t>
            </a:r>
            <a:r>
              <a:rPr kumimoji="1" lang="ja-JP" altLang="en-US" sz="4400"/>
              <a:t>勉強の</a:t>
            </a:r>
            <a:r>
              <a:rPr kumimoji="1" lang="ja-JP" altLang="en-US" sz="5400">
                <a:solidFill>
                  <a:schemeClr val="accent5"/>
                </a:solidFill>
              </a:rPr>
              <a:t>未来</a:t>
            </a:r>
            <a:endParaRPr kumimoji="1" lang="ja-JP" altLang="en-US" sz="4400">
              <a:solidFill>
                <a:schemeClr val="accent5"/>
              </a:solidFill>
            </a:endParaRPr>
          </a:p>
        </p:txBody>
      </p:sp>
      <p:sp>
        <p:nvSpPr>
          <p:cNvPr id="3" name="コンテンツ プレースホルダー 2">
            <a:extLst>
              <a:ext uri="{FF2B5EF4-FFF2-40B4-BE49-F238E27FC236}">
                <a16:creationId xmlns:a16="http://schemas.microsoft.com/office/drawing/2014/main" id="{ED6E92B1-B3B7-42C5-A247-FFACBED3FD02}"/>
              </a:ext>
            </a:extLst>
          </p:cNvPr>
          <p:cNvSpPr>
            <a:spLocks noGrp="1"/>
          </p:cNvSpPr>
          <p:nvPr>
            <p:ph idx="1"/>
          </p:nvPr>
        </p:nvSpPr>
        <p:spPr>
          <a:xfrm>
            <a:off x="680321" y="2336873"/>
            <a:ext cx="11078542" cy="3599316"/>
          </a:xfrm>
        </p:spPr>
        <p:txBody>
          <a:bodyPr>
            <a:normAutofit/>
          </a:bodyPr>
          <a:lstStyle/>
          <a:p>
            <a:r>
              <a:rPr kumimoji="1" lang="ja-JP" altLang="en-US" sz="2800"/>
              <a:t>過去問の数を増やす</a:t>
            </a:r>
            <a:endParaRPr kumimoji="1" lang="en-US" altLang="ja-JP" sz="2800"/>
          </a:p>
          <a:p>
            <a:pPr marL="0" indent="0">
              <a:buNone/>
            </a:pPr>
            <a:endParaRPr kumimoji="1" lang="en-US" altLang="ja-JP" sz="2800"/>
          </a:p>
          <a:p>
            <a:r>
              <a:rPr kumimoji="1" lang="ja-JP" altLang="en-US" sz="2800"/>
              <a:t>応用情報や高度情報版のリリース</a:t>
            </a:r>
            <a:endParaRPr kumimoji="1" lang="en-US" altLang="ja-JP" sz="2800"/>
          </a:p>
          <a:p>
            <a:endParaRPr kumimoji="1" lang="en-US" altLang="ja-JP" sz="2800"/>
          </a:p>
          <a:p>
            <a:r>
              <a:rPr lang="ja-JP" altLang="en-US" sz="2800"/>
              <a:t>他の選択肢の試験（例えば普通自動車免許）版のリリース</a:t>
            </a:r>
            <a:endParaRPr lang="en-US" altLang="ja-JP" sz="2800"/>
          </a:p>
          <a:p>
            <a:endParaRPr kumimoji="1" lang="en-US" altLang="ja-JP" sz="2800"/>
          </a:p>
          <a:p>
            <a:r>
              <a:rPr kumimoji="1" lang="ja-JP" altLang="en-US" sz="2800"/>
              <a:t>麻生情報の学生必須アプリに？！</a:t>
            </a:r>
            <a:endParaRPr kumimoji="1" lang="en-US" altLang="ja-JP" sz="2800"/>
          </a:p>
        </p:txBody>
      </p:sp>
      <p:pic>
        <p:nvPicPr>
          <p:cNvPr id="4" name="!!icon">
            <a:extLst>
              <a:ext uri="{FF2B5EF4-FFF2-40B4-BE49-F238E27FC236}">
                <a16:creationId xmlns:a16="http://schemas.microsoft.com/office/drawing/2014/main" id="{1C6C9EDD-30D6-4D4F-9BB8-C034B8740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425243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0F9F43-D2F7-43A6-A753-F7DFC0D98209}"/>
              </a:ext>
            </a:extLst>
          </p:cNvPr>
          <p:cNvSpPr>
            <a:spLocks noGrp="1"/>
          </p:cNvSpPr>
          <p:nvPr>
            <p:ph type="title"/>
          </p:nvPr>
        </p:nvSpPr>
        <p:spPr/>
        <p:txBody>
          <a:bodyPr/>
          <a:lstStyle/>
          <a:p>
            <a:r>
              <a:rPr lang="ja-JP" altLang="en-US" sz="4400">
                <a:solidFill>
                  <a:schemeClr val="accent6"/>
                </a:solidFill>
              </a:rPr>
              <a:t>質疑応答</a:t>
            </a:r>
            <a:r>
              <a:rPr lang="ja-JP" altLang="en-US"/>
              <a:t>の時間だ・・！</a:t>
            </a:r>
            <a:endParaRPr kumimoji="1" lang="ja-JP" altLang="en-US"/>
          </a:p>
        </p:txBody>
      </p:sp>
      <p:sp>
        <p:nvSpPr>
          <p:cNvPr id="3" name="コンテンツ プレースホルダー 2">
            <a:extLst>
              <a:ext uri="{FF2B5EF4-FFF2-40B4-BE49-F238E27FC236}">
                <a16:creationId xmlns:a16="http://schemas.microsoft.com/office/drawing/2014/main" id="{6F1CF935-C3CB-4043-BCB9-0BAAD2599798}"/>
              </a:ext>
            </a:extLst>
          </p:cNvPr>
          <p:cNvSpPr>
            <a:spLocks noGrp="1"/>
          </p:cNvSpPr>
          <p:nvPr>
            <p:ph idx="1"/>
          </p:nvPr>
        </p:nvSpPr>
        <p:spPr/>
        <p:txBody>
          <a:bodyPr/>
          <a:lstStyle/>
          <a:p>
            <a:r>
              <a:rPr lang="ja-JP" altLang="en-US"/>
              <a:t>質問をどうぞ。</a:t>
            </a:r>
            <a:endParaRPr kumimoji="1" lang="ja-JP" altLang="en-US"/>
          </a:p>
        </p:txBody>
      </p:sp>
      <p:pic>
        <p:nvPicPr>
          <p:cNvPr id="5" name="!!icon">
            <a:extLst>
              <a:ext uri="{FF2B5EF4-FFF2-40B4-BE49-F238E27FC236}">
                <a16:creationId xmlns:a16="http://schemas.microsoft.com/office/drawing/2014/main" id="{A43E90F5-865A-4EA7-88BB-8E902B15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804" y="615119"/>
            <a:ext cx="1341890" cy="1341890"/>
          </a:xfrm>
          <a:prstGeom prst="rect">
            <a:avLst/>
          </a:prstGeom>
        </p:spPr>
      </p:pic>
    </p:spTree>
    <p:extLst>
      <p:ext uri="{BB962C8B-B14F-4D97-AF65-F5344CB8AC3E}">
        <p14:creationId xmlns:p14="http://schemas.microsoft.com/office/powerpoint/2010/main" val="32142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265E65-2E56-4C8E-9422-92D1EF1F2541}"/>
              </a:ext>
            </a:extLst>
          </p:cNvPr>
          <p:cNvSpPr>
            <a:spLocks noGrp="1"/>
          </p:cNvSpPr>
          <p:nvPr>
            <p:ph type="title"/>
          </p:nvPr>
        </p:nvSpPr>
        <p:spPr/>
        <p:txBody>
          <a:bodyPr/>
          <a:lstStyle/>
          <a:p>
            <a:r>
              <a:rPr kumimoji="1" lang="en-US" altLang="ja-JP"/>
              <a:t>THE END</a:t>
            </a:r>
            <a:endParaRPr kumimoji="1" lang="ja-JP" altLang="en-US"/>
          </a:p>
        </p:txBody>
      </p:sp>
      <p:pic>
        <p:nvPicPr>
          <p:cNvPr id="8" name="!!icon">
            <a:extLst>
              <a:ext uri="{FF2B5EF4-FFF2-40B4-BE49-F238E27FC236}">
                <a16:creationId xmlns:a16="http://schemas.microsoft.com/office/drawing/2014/main" id="{48698EC2-68D2-4AE8-8C2C-3481AF588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4804" y="615119"/>
            <a:ext cx="1341890" cy="1341890"/>
          </a:xfrm>
        </p:spPr>
      </p:pic>
    </p:spTree>
    <p:extLst>
      <p:ext uri="{BB962C8B-B14F-4D97-AF65-F5344CB8AC3E}">
        <p14:creationId xmlns:p14="http://schemas.microsoft.com/office/powerpoint/2010/main" val="206732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00F99A-2A9B-4B42-A479-D774BDA0287D}"/>
              </a:ext>
            </a:extLst>
          </p:cNvPr>
          <p:cNvSpPr>
            <a:spLocks noGrp="1"/>
          </p:cNvSpPr>
          <p:nvPr>
            <p:ph type="title"/>
          </p:nvPr>
        </p:nvSpPr>
        <p:spPr>
          <a:xfrm>
            <a:off x="680321" y="753228"/>
            <a:ext cx="9613861" cy="1080938"/>
          </a:xfrm>
        </p:spPr>
        <p:txBody>
          <a:bodyPr>
            <a:normAutofit/>
          </a:bodyPr>
          <a:lstStyle/>
          <a:p>
            <a:r>
              <a:rPr kumimoji="1" lang="ja-JP" altLang="en-US" sz="4400"/>
              <a:t>これは</a:t>
            </a:r>
            <a:r>
              <a:rPr kumimoji="1" lang="ja-JP" altLang="en-US" sz="5400">
                <a:solidFill>
                  <a:schemeClr val="accent5"/>
                </a:solidFill>
              </a:rPr>
              <a:t>なんて</a:t>
            </a:r>
            <a:r>
              <a:rPr kumimoji="1" lang="ja-JP" altLang="en-US" sz="4400"/>
              <a:t>アプリ</a:t>
            </a:r>
            <a:r>
              <a:rPr lang="ja-JP" altLang="en-US" sz="4400"/>
              <a:t>なの</a:t>
            </a:r>
            <a:r>
              <a:rPr kumimoji="1" lang="ja-JP" altLang="en-US" sz="4400"/>
              <a:t>？</a:t>
            </a:r>
          </a:p>
        </p:txBody>
      </p:sp>
      <p:sp>
        <p:nvSpPr>
          <p:cNvPr id="3" name="文字列">
            <a:extLst>
              <a:ext uri="{FF2B5EF4-FFF2-40B4-BE49-F238E27FC236}">
                <a16:creationId xmlns:a16="http://schemas.microsoft.com/office/drawing/2014/main" id="{AF9EC74E-55DF-4056-AC5B-66449A7C2D56}"/>
              </a:ext>
            </a:extLst>
          </p:cNvPr>
          <p:cNvSpPr>
            <a:spLocks noGrp="1"/>
          </p:cNvSpPr>
          <p:nvPr>
            <p:ph idx="1"/>
          </p:nvPr>
        </p:nvSpPr>
        <p:spPr/>
        <p:txBody>
          <a:bodyPr>
            <a:normAutofit/>
          </a:bodyPr>
          <a:lstStyle/>
          <a:p>
            <a:pPr marL="0" indent="0">
              <a:buNone/>
            </a:pPr>
            <a:r>
              <a:rPr kumimoji="1" lang="en-US" altLang="ja-JP" sz="3200"/>
              <a:t>This app’s name is</a:t>
            </a:r>
          </a:p>
        </p:txBody>
      </p:sp>
      <p:sp>
        <p:nvSpPr>
          <p:cNvPr id="4" name="!!変形1">
            <a:extLst>
              <a:ext uri="{FF2B5EF4-FFF2-40B4-BE49-F238E27FC236}">
                <a16:creationId xmlns:a16="http://schemas.microsoft.com/office/drawing/2014/main" id="{637DA032-E14D-4490-8467-931CB06EA527}"/>
              </a:ext>
            </a:extLst>
          </p:cNvPr>
          <p:cNvSpPr txBox="1">
            <a:spLocks/>
          </p:cNvSpPr>
          <p:nvPr/>
        </p:nvSpPr>
        <p:spPr>
          <a:xfrm>
            <a:off x="680322" y="2733709"/>
            <a:ext cx="10366906" cy="25187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a:lstStyle>
          <a:p>
            <a:r>
              <a:rPr lang="ja-JP" altLang="en-US" sz="12000">
                <a:effectLst>
                  <a:outerShdw blurRad="38100" dist="38100" dir="2700000" algn="tl">
                    <a:srgbClr val="000000">
                      <a:alpha val="43137"/>
                    </a:srgbClr>
                  </a:outerShdw>
                </a:effectLst>
              </a:rPr>
              <a:t>通知</a:t>
            </a:r>
            <a:r>
              <a:rPr lang="en-US" altLang="ja-JP" sz="12000">
                <a:effectLst>
                  <a:outerShdw blurRad="38100" dist="38100" dir="2700000" algn="tl">
                    <a:srgbClr val="000000">
                      <a:alpha val="43137"/>
                    </a:srgbClr>
                  </a:outerShdw>
                </a:effectLst>
              </a:rPr>
              <a:t> de </a:t>
            </a:r>
            <a:r>
              <a:rPr lang="ja-JP" altLang="en-US" sz="12000">
                <a:effectLst>
                  <a:outerShdw blurRad="38100" dist="38100" dir="2700000" algn="tl">
                    <a:srgbClr val="000000">
                      <a:alpha val="43137"/>
                    </a:srgbClr>
                  </a:outerShdw>
                </a:effectLst>
              </a:rPr>
              <a:t>勉強</a:t>
            </a:r>
          </a:p>
        </p:txBody>
      </p:sp>
      <p:pic>
        <p:nvPicPr>
          <p:cNvPr id="6" name="!!icon">
            <a:extLst>
              <a:ext uri="{FF2B5EF4-FFF2-40B4-BE49-F238E27FC236}">
                <a16:creationId xmlns:a16="http://schemas.microsoft.com/office/drawing/2014/main" id="{C7D28D35-65DC-4E07-9240-7CDAD5CEE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387686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A253B54-C495-4EFD-9AF8-CCFA36AEEFA3}"/>
              </a:ext>
            </a:extLst>
          </p:cNvPr>
          <p:cNvSpPr>
            <a:spLocks noGrp="1"/>
          </p:cNvSpPr>
          <p:nvPr>
            <p:ph idx="1"/>
          </p:nvPr>
        </p:nvSpPr>
        <p:spPr/>
        <p:txBody>
          <a:bodyPr/>
          <a:lstStyle/>
          <a:p>
            <a:pPr>
              <a:lnSpc>
                <a:spcPct val="150000"/>
              </a:lnSpc>
            </a:pPr>
            <a:r>
              <a:rPr lang="ja-JP" altLang="en-US"/>
              <a:t>中山：我らがリーダー。発表を担当してる眼の前にいる人だぞ。</a:t>
            </a:r>
            <a:endParaRPr lang="en-US" altLang="ja-JP"/>
          </a:p>
          <a:p>
            <a:pPr>
              <a:lnSpc>
                <a:spcPct val="150000"/>
              </a:lnSpc>
            </a:pPr>
            <a:r>
              <a:rPr lang="ja-JP" altLang="en-US"/>
              <a:t>河原：サブリーダー。お願いしたらコードが完成するから凄いぞ。</a:t>
            </a:r>
            <a:endParaRPr lang="en-US" altLang="ja-JP"/>
          </a:p>
          <a:p>
            <a:pPr>
              <a:lnSpc>
                <a:spcPct val="150000"/>
              </a:lnSpc>
            </a:pPr>
            <a:r>
              <a:rPr lang="ja-JP" altLang="en-US"/>
              <a:t>仲：設計担当。「</a:t>
            </a:r>
            <a:r>
              <a:rPr lang="ja-JP" altLang="en-US" sz="2800">
                <a:effectLst>
                  <a:outerShdw blurRad="38100" dist="38100" dir="2700000" algn="tl">
                    <a:srgbClr val="000000">
                      <a:alpha val="43137"/>
                    </a:srgbClr>
                  </a:outerShdw>
                </a:effectLst>
              </a:rPr>
              <a:t>通知で勉強</a:t>
            </a:r>
            <a:r>
              <a:rPr lang="ja-JP" altLang="en-US">
                <a:effectLst>
                  <a:outerShdw blurRad="38100" dist="38100" dir="2700000" algn="tl">
                    <a:srgbClr val="000000">
                      <a:alpha val="43137"/>
                    </a:srgbClr>
                  </a:outerShdw>
                </a:effectLst>
              </a:rPr>
              <a:t>してぇなぁ</a:t>
            </a:r>
            <a:r>
              <a:rPr lang="ja-JP" altLang="en-US"/>
              <a:t>」と言った人。背が高いぞ。</a:t>
            </a:r>
            <a:endParaRPr lang="en-US" altLang="ja-JP"/>
          </a:p>
          <a:p>
            <a:pPr>
              <a:lnSpc>
                <a:spcPct val="150000"/>
              </a:lnSpc>
            </a:pPr>
            <a:r>
              <a:rPr lang="ja-JP" altLang="en-US"/>
              <a:t>梅崎：コーディング担当。主にサーバー担当の人。</a:t>
            </a:r>
            <a:r>
              <a:rPr lang="en-US" altLang="ja-JP"/>
              <a:t>DB</a:t>
            </a:r>
            <a:r>
              <a:rPr lang="ja-JP" altLang="en-US"/>
              <a:t>もやるぞ。</a:t>
            </a:r>
            <a:endParaRPr lang="en-US" altLang="ja-JP"/>
          </a:p>
          <a:p>
            <a:pPr>
              <a:lnSpc>
                <a:spcPct val="150000"/>
              </a:lnSpc>
            </a:pPr>
            <a:r>
              <a:rPr lang="ja-JP" altLang="en-US"/>
              <a:t>丸林：テスト担当。メガネをかけているぞ。</a:t>
            </a:r>
            <a:endParaRPr lang="en-US" altLang="ja-JP"/>
          </a:p>
        </p:txBody>
      </p:sp>
      <p:sp>
        <p:nvSpPr>
          <p:cNvPr id="2" name="タイトル 1">
            <a:extLst>
              <a:ext uri="{FF2B5EF4-FFF2-40B4-BE49-F238E27FC236}">
                <a16:creationId xmlns:a16="http://schemas.microsoft.com/office/drawing/2014/main" id="{0E4A9014-7064-4F65-BEE9-39B12BD74BEA}"/>
              </a:ext>
            </a:extLst>
          </p:cNvPr>
          <p:cNvSpPr>
            <a:spLocks noGrp="1"/>
          </p:cNvSpPr>
          <p:nvPr>
            <p:ph type="title"/>
          </p:nvPr>
        </p:nvSpPr>
        <p:spPr/>
        <p:txBody>
          <a:bodyPr>
            <a:normAutofit/>
          </a:bodyPr>
          <a:lstStyle/>
          <a:p>
            <a:r>
              <a:rPr kumimoji="1" lang="ja-JP" altLang="en-US" sz="5400">
                <a:solidFill>
                  <a:schemeClr val="accent1"/>
                </a:solidFill>
              </a:rPr>
              <a:t>通知</a:t>
            </a:r>
            <a:r>
              <a:rPr kumimoji="1" lang="ja-JP" altLang="en-US" sz="4400"/>
              <a:t>を推す</a:t>
            </a:r>
            <a:r>
              <a:rPr kumimoji="1" lang="ja-JP" altLang="en-US" sz="5400">
                <a:solidFill>
                  <a:schemeClr val="accent5"/>
                </a:solidFill>
              </a:rPr>
              <a:t>強力</a:t>
            </a:r>
            <a:r>
              <a:rPr kumimoji="1" lang="ja-JP" altLang="en-US" sz="4400"/>
              <a:t>な</a:t>
            </a:r>
            <a:r>
              <a:rPr kumimoji="1" lang="ja-JP" altLang="en-US" sz="5400">
                <a:solidFill>
                  <a:schemeClr val="accent2"/>
                </a:solidFill>
              </a:rPr>
              <a:t>仲間</a:t>
            </a:r>
            <a:r>
              <a:rPr kumimoji="1" lang="ja-JP" altLang="en-US" sz="4400"/>
              <a:t>たち</a:t>
            </a:r>
          </a:p>
        </p:txBody>
      </p:sp>
      <p:pic>
        <p:nvPicPr>
          <p:cNvPr id="4" name="!!icon">
            <a:extLst>
              <a:ext uri="{FF2B5EF4-FFF2-40B4-BE49-F238E27FC236}">
                <a16:creationId xmlns:a16="http://schemas.microsoft.com/office/drawing/2014/main" id="{146B77FE-6B17-42E4-9F72-4162B70EB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278203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6655C4-BEA8-4B39-BDA8-2A0323C986F9}"/>
              </a:ext>
            </a:extLst>
          </p:cNvPr>
          <p:cNvSpPr>
            <a:spLocks noGrp="1"/>
          </p:cNvSpPr>
          <p:nvPr>
            <p:ph type="title"/>
          </p:nvPr>
        </p:nvSpPr>
        <p:spPr/>
        <p:txBody>
          <a:bodyPr>
            <a:normAutofit/>
          </a:bodyPr>
          <a:lstStyle/>
          <a:p>
            <a:r>
              <a:rPr kumimoji="1" lang="ja-JP" altLang="en-US" sz="4400"/>
              <a:t>これ</a:t>
            </a:r>
            <a:r>
              <a:rPr kumimoji="1" lang="ja-JP" altLang="en-US" sz="5400">
                <a:solidFill>
                  <a:schemeClr val="accent5"/>
                </a:solidFill>
              </a:rPr>
              <a:t>どんな</a:t>
            </a:r>
            <a:r>
              <a:rPr kumimoji="1" lang="ja-JP" altLang="en-US" sz="4400"/>
              <a:t>システム？</a:t>
            </a:r>
          </a:p>
        </p:txBody>
      </p:sp>
      <p:sp>
        <p:nvSpPr>
          <p:cNvPr id="3" name="コンテンツ プレースホルダー 2">
            <a:extLst>
              <a:ext uri="{FF2B5EF4-FFF2-40B4-BE49-F238E27FC236}">
                <a16:creationId xmlns:a16="http://schemas.microsoft.com/office/drawing/2014/main" id="{287EFE19-35B9-4DD7-9A33-A9C5BC48E2C9}"/>
              </a:ext>
            </a:extLst>
          </p:cNvPr>
          <p:cNvSpPr>
            <a:spLocks noGrp="1"/>
          </p:cNvSpPr>
          <p:nvPr>
            <p:ph idx="1"/>
          </p:nvPr>
        </p:nvSpPr>
        <p:spPr>
          <a:xfrm>
            <a:off x="680320" y="2336873"/>
            <a:ext cx="10906433" cy="3599316"/>
          </a:xfrm>
        </p:spPr>
        <p:txBody>
          <a:bodyPr>
            <a:normAutofit/>
          </a:bodyPr>
          <a:lstStyle/>
          <a:p>
            <a:pPr>
              <a:lnSpc>
                <a:spcPct val="150000"/>
              </a:lnSpc>
            </a:pPr>
            <a:r>
              <a:rPr kumimoji="1" lang="ja-JP" altLang="en-US" sz="2800"/>
              <a:t>国家試験（今回は基本情報技術者試験）の</a:t>
            </a:r>
            <a:r>
              <a:rPr kumimoji="1" lang="ja-JP" altLang="en-US" sz="3600">
                <a:effectLst>
                  <a:outerShdw blurRad="38100" dist="38100" dir="2700000" algn="tl">
                    <a:srgbClr val="000000">
                      <a:alpha val="43137"/>
                    </a:srgbClr>
                  </a:outerShdw>
                </a:effectLst>
              </a:rPr>
              <a:t>対策</a:t>
            </a:r>
            <a:r>
              <a:rPr kumimoji="1" lang="ja-JP" altLang="en-US" sz="2800"/>
              <a:t>アプリ！</a:t>
            </a:r>
            <a:endParaRPr kumimoji="1" lang="en-US" altLang="ja-JP" sz="2800"/>
          </a:p>
          <a:p>
            <a:pPr>
              <a:lnSpc>
                <a:spcPct val="150000"/>
              </a:lnSpc>
            </a:pPr>
            <a:r>
              <a:rPr lang="ja-JP" altLang="en-US" sz="2800"/>
              <a:t>アプリのアイコンをタップして起動なんてことしなくていいんです！</a:t>
            </a:r>
            <a:endParaRPr lang="en-US" altLang="ja-JP" sz="2800"/>
          </a:p>
          <a:p>
            <a:pPr>
              <a:lnSpc>
                <a:spcPct val="150000"/>
              </a:lnSpc>
            </a:pPr>
            <a:r>
              <a:rPr lang="ja-JP" altLang="en-US" sz="2800"/>
              <a:t>このアプリは</a:t>
            </a:r>
            <a:r>
              <a:rPr lang="ja-JP" altLang="en-US" sz="3600">
                <a:effectLst>
                  <a:outerShdw blurRad="38100" dist="38100" dir="2700000" algn="tl">
                    <a:srgbClr val="000000">
                      <a:alpha val="43137"/>
                    </a:srgbClr>
                  </a:outerShdw>
                </a:effectLst>
              </a:rPr>
              <a:t>通知</a:t>
            </a:r>
            <a:r>
              <a:rPr lang="ja-JP" altLang="en-US" sz="2800"/>
              <a:t>で問題が表示され</a:t>
            </a:r>
            <a:r>
              <a:rPr lang="ja-JP" altLang="en-US" sz="3600">
                <a:effectLst>
                  <a:outerShdw blurRad="38100" dist="38100" dir="2700000" algn="tl">
                    <a:srgbClr val="000000">
                      <a:alpha val="43137"/>
                    </a:srgbClr>
                  </a:outerShdw>
                </a:effectLst>
              </a:rPr>
              <a:t>勉強</a:t>
            </a:r>
            <a:r>
              <a:rPr lang="ja-JP" altLang="en-US" sz="2800"/>
              <a:t>することができます！</a:t>
            </a:r>
            <a:endParaRPr lang="en-US" altLang="ja-JP" sz="2800"/>
          </a:p>
        </p:txBody>
      </p:sp>
      <p:pic>
        <p:nvPicPr>
          <p:cNvPr id="4" name="!!icon">
            <a:extLst>
              <a:ext uri="{FF2B5EF4-FFF2-40B4-BE49-F238E27FC236}">
                <a16:creationId xmlns:a16="http://schemas.microsoft.com/office/drawing/2014/main" id="{2C9F8A75-8DDF-49F1-A3E8-56ED758B9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118998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57392DF0-E48B-4948-B4A2-BB766595BFA2}"/>
              </a:ext>
            </a:extLst>
          </p:cNvPr>
          <p:cNvSpPr/>
          <p:nvPr/>
        </p:nvSpPr>
        <p:spPr>
          <a:xfrm>
            <a:off x="524879" y="4206055"/>
            <a:ext cx="4426688" cy="2357379"/>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雲 12">
            <a:extLst>
              <a:ext uri="{FF2B5EF4-FFF2-40B4-BE49-F238E27FC236}">
                <a16:creationId xmlns:a16="http://schemas.microsoft.com/office/drawing/2014/main" id="{6B08AA99-016A-41C2-BE89-3AF6F0DE47E2}"/>
              </a:ext>
            </a:extLst>
          </p:cNvPr>
          <p:cNvSpPr/>
          <p:nvPr/>
        </p:nvSpPr>
        <p:spPr>
          <a:xfrm>
            <a:off x="5487251" y="1752152"/>
            <a:ext cx="6614160" cy="4427483"/>
          </a:xfrm>
          <a:prstGeom prst="cloud">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10DFDAC-C46F-4928-A8DA-3183842EA074}"/>
              </a:ext>
            </a:extLst>
          </p:cNvPr>
          <p:cNvSpPr>
            <a:spLocks noGrp="1"/>
          </p:cNvSpPr>
          <p:nvPr>
            <p:ph type="title"/>
          </p:nvPr>
        </p:nvSpPr>
        <p:spPr/>
        <p:txBody>
          <a:bodyPr>
            <a:normAutofit/>
          </a:bodyPr>
          <a:lstStyle/>
          <a:p>
            <a:r>
              <a:rPr lang="ja-JP" altLang="en-US" sz="4400"/>
              <a:t>どんな</a:t>
            </a:r>
            <a:r>
              <a:rPr lang="ja-JP" altLang="en-US" sz="5400">
                <a:solidFill>
                  <a:schemeClr val="accent3"/>
                </a:solidFill>
              </a:rPr>
              <a:t>構成</a:t>
            </a:r>
            <a:r>
              <a:rPr lang="ja-JP" altLang="en-US" sz="4400"/>
              <a:t>なのさ？</a:t>
            </a:r>
            <a:endParaRPr kumimoji="1" lang="ja-JP" altLang="en-US" sz="4400"/>
          </a:p>
        </p:txBody>
      </p:sp>
      <p:pic>
        <p:nvPicPr>
          <p:cNvPr id="4" name="!!icon">
            <a:extLst>
              <a:ext uri="{FF2B5EF4-FFF2-40B4-BE49-F238E27FC236}">
                <a16:creationId xmlns:a16="http://schemas.microsoft.com/office/drawing/2014/main" id="{716BF944-3305-4B42-8695-0F04A34EC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pic>
        <p:nvPicPr>
          <p:cNvPr id="5" name="!!icon">
            <a:extLst>
              <a:ext uri="{FF2B5EF4-FFF2-40B4-BE49-F238E27FC236}">
                <a16:creationId xmlns:a16="http://schemas.microsoft.com/office/drawing/2014/main" id="{176EA736-5997-4DD7-8DBB-9A703EA61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257" y="4676100"/>
            <a:ext cx="1326623" cy="1326623"/>
          </a:xfrm>
          <a:prstGeom prst="rect">
            <a:avLst/>
          </a:prstGeom>
        </p:spPr>
      </p:pic>
      <p:pic>
        <p:nvPicPr>
          <p:cNvPr id="6" name="コンテンツ プレースホルダー 4">
            <a:extLst>
              <a:ext uri="{FF2B5EF4-FFF2-40B4-BE49-F238E27FC236}">
                <a16:creationId xmlns:a16="http://schemas.microsoft.com/office/drawing/2014/main" id="{261DF17D-ABB7-4E0C-95F2-C7F9199AC9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7820" y="2543986"/>
            <a:ext cx="3271962" cy="1461940"/>
          </a:xfrm>
        </p:spPr>
      </p:pic>
      <p:pic>
        <p:nvPicPr>
          <p:cNvPr id="7" name="図 6">
            <a:extLst>
              <a:ext uri="{FF2B5EF4-FFF2-40B4-BE49-F238E27FC236}">
                <a16:creationId xmlns:a16="http://schemas.microsoft.com/office/drawing/2014/main" id="{BAE2DE1A-9F5C-4DA8-940D-6D41002E4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5289" y="3360062"/>
            <a:ext cx="942051" cy="1106634"/>
          </a:xfrm>
          <a:prstGeom prst="rect">
            <a:avLst/>
          </a:prstGeom>
        </p:spPr>
      </p:pic>
      <p:pic>
        <p:nvPicPr>
          <p:cNvPr id="9" name="図 8">
            <a:extLst>
              <a:ext uri="{FF2B5EF4-FFF2-40B4-BE49-F238E27FC236}">
                <a16:creationId xmlns:a16="http://schemas.microsoft.com/office/drawing/2014/main" id="{CD54AE07-9604-4830-813C-27894E6D7E4F}"/>
              </a:ext>
            </a:extLst>
          </p:cNvPr>
          <p:cNvPicPr>
            <a:picLocks noChangeAspect="1"/>
          </p:cNvPicPr>
          <p:nvPr/>
        </p:nvPicPr>
        <p:blipFill>
          <a:blip r:embed="rId5"/>
          <a:stretch>
            <a:fillRect/>
          </a:stretch>
        </p:blipFill>
        <p:spPr>
          <a:xfrm>
            <a:off x="995236" y="5238406"/>
            <a:ext cx="1582671" cy="719396"/>
          </a:xfrm>
          <a:prstGeom prst="rect">
            <a:avLst/>
          </a:prstGeom>
        </p:spPr>
      </p:pic>
      <p:pic>
        <p:nvPicPr>
          <p:cNvPr id="10" name="図 9">
            <a:extLst>
              <a:ext uri="{FF2B5EF4-FFF2-40B4-BE49-F238E27FC236}">
                <a16:creationId xmlns:a16="http://schemas.microsoft.com/office/drawing/2014/main" id="{A9156EF6-7440-4365-84FC-56058EC8A66F}"/>
              </a:ext>
            </a:extLst>
          </p:cNvPr>
          <p:cNvPicPr>
            <a:picLocks noChangeAspect="1"/>
          </p:cNvPicPr>
          <p:nvPr/>
        </p:nvPicPr>
        <p:blipFill>
          <a:blip r:embed="rId6"/>
          <a:stretch>
            <a:fillRect/>
          </a:stretch>
        </p:blipFill>
        <p:spPr>
          <a:xfrm>
            <a:off x="6806054" y="3214160"/>
            <a:ext cx="791766" cy="791766"/>
          </a:xfrm>
          <a:prstGeom prst="rect">
            <a:avLst/>
          </a:prstGeom>
          <a:solidFill>
            <a:schemeClr val="tx1"/>
          </a:solidFill>
        </p:spPr>
      </p:pic>
      <p:pic>
        <p:nvPicPr>
          <p:cNvPr id="11" name="図 10">
            <a:extLst>
              <a:ext uri="{FF2B5EF4-FFF2-40B4-BE49-F238E27FC236}">
                <a16:creationId xmlns:a16="http://schemas.microsoft.com/office/drawing/2014/main" id="{FC3DDC34-7039-448B-A790-C3792A924D2E}"/>
              </a:ext>
            </a:extLst>
          </p:cNvPr>
          <p:cNvPicPr>
            <a:picLocks noChangeAspect="1"/>
          </p:cNvPicPr>
          <p:nvPr/>
        </p:nvPicPr>
        <p:blipFill>
          <a:blip r:embed="rId7"/>
          <a:stretch>
            <a:fillRect/>
          </a:stretch>
        </p:blipFill>
        <p:spPr>
          <a:xfrm>
            <a:off x="7020576" y="4206055"/>
            <a:ext cx="1773755" cy="940090"/>
          </a:xfrm>
          <a:prstGeom prst="rect">
            <a:avLst/>
          </a:prstGeom>
        </p:spPr>
      </p:pic>
      <p:pic>
        <p:nvPicPr>
          <p:cNvPr id="12" name="図 11">
            <a:extLst>
              <a:ext uri="{FF2B5EF4-FFF2-40B4-BE49-F238E27FC236}">
                <a16:creationId xmlns:a16="http://schemas.microsoft.com/office/drawing/2014/main" id="{3DA32C53-35B7-443F-94F1-DBC87FA6AB87}"/>
              </a:ext>
            </a:extLst>
          </p:cNvPr>
          <p:cNvPicPr>
            <a:picLocks noChangeAspect="1"/>
          </p:cNvPicPr>
          <p:nvPr/>
        </p:nvPicPr>
        <p:blipFill>
          <a:blip r:embed="rId8"/>
          <a:stretch>
            <a:fillRect/>
          </a:stretch>
        </p:blipFill>
        <p:spPr>
          <a:xfrm>
            <a:off x="9071716" y="4083251"/>
            <a:ext cx="1650572" cy="1106634"/>
          </a:xfrm>
          <a:prstGeom prst="rect">
            <a:avLst/>
          </a:prstGeom>
          <a:solidFill>
            <a:schemeClr val="tx1"/>
          </a:solidFill>
        </p:spPr>
      </p:pic>
      <p:sp>
        <p:nvSpPr>
          <p:cNvPr id="15" name="テキスト ボックス 14">
            <a:extLst>
              <a:ext uri="{FF2B5EF4-FFF2-40B4-BE49-F238E27FC236}">
                <a16:creationId xmlns:a16="http://schemas.microsoft.com/office/drawing/2014/main" id="{53F7332B-6775-4D7B-AD2C-D4DBDC01C849}"/>
              </a:ext>
            </a:extLst>
          </p:cNvPr>
          <p:cNvSpPr txBox="1"/>
          <p:nvPr/>
        </p:nvSpPr>
        <p:spPr>
          <a:xfrm>
            <a:off x="1567870" y="3029494"/>
            <a:ext cx="2340705" cy="369332"/>
          </a:xfrm>
          <a:prstGeom prst="rect">
            <a:avLst/>
          </a:prstGeom>
          <a:noFill/>
        </p:spPr>
        <p:txBody>
          <a:bodyPr wrap="none" rtlCol="0">
            <a:spAutoFit/>
          </a:bodyPr>
          <a:lstStyle/>
          <a:p>
            <a:r>
              <a:rPr kumimoji="1" lang="en-US" altLang="ja-JP"/>
              <a:t>Android</a:t>
            </a:r>
            <a:r>
              <a:rPr kumimoji="1" lang="ja-JP" altLang="en-US"/>
              <a:t>スマートフォン</a:t>
            </a:r>
          </a:p>
        </p:txBody>
      </p:sp>
      <p:sp>
        <p:nvSpPr>
          <p:cNvPr id="16" name="テキスト ボックス 15">
            <a:extLst>
              <a:ext uri="{FF2B5EF4-FFF2-40B4-BE49-F238E27FC236}">
                <a16:creationId xmlns:a16="http://schemas.microsoft.com/office/drawing/2014/main" id="{DAEB48A1-CF99-467F-AE68-C34A309F1672}"/>
              </a:ext>
            </a:extLst>
          </p:cNvPr>
          <p:cNvSpPr txBox="1"/>
          <p:nvPr/>
        </p:nvSpPr>
        <p:spPr>
          <a:xfrm flipH="1">
            <a:off x="8794331" y="6195283"/>
            <a:ext cx="956932" cy="369332"/>
          </a:xfrm>
          <a:prstGeom prst="rect">
            <a:avLst/>
          </a:prstGeom>
          <a:noFill/>
        </p:spPr>
        <p:txBody>
          <a:bodyPr wrap="square" rtlCol="0">
            <a:spAutoFit/>
          </a:bodyPr>
          <a:lstStyle/>
          <a:p>
            <a:r>
              <a:rPr kumimoji="1" lang="ja-JP" altLang="en-US"/>
              <a:t>クラウド</a:t>
            </a:r>
          </a:p>
        </p:txBody>
      </p:sp>
      <p:cxnSp>
        <p:nvCxnSpPr>
          <p:cNvPr id="18" name="コネクタ: カギ線 17">
            <a:extLst>
              <a:ext uri="{FF2B5EF4-FFF2-40B4-BE49-F238E27FC236}">
                <a16:creationId xmlns:a16="http://schemas.microsoft.com/office/drawing/2014/main" id="{E997E065-5398-4921-B090-93FACC40CE23}"/>
              </a:ext>
            </a:extLst>
          </p:cNvPr>
          <p:cNvCxnSpPr>
            <a:cxnSpLocks/>
            <a:stCxn id="5" idx="3"/>
            <a:endCxn id="13" idx="2"/>
          </p:cNvCxnSpPr>
          <p:nvPr/>
        </p:nvCxnSpPr>
        <p:spPr>
          <a:xfrm flipV="1">
            <a:off x="4359880" y="3965894"/>
            <a:ext cx="1147887" cy="1373518"/>
          </a:xfrm>
          <a:prstGeom prst="bentConnector3">
            <a:avLst>
              <a:gd name="adj1" fmla="val 65747"/>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849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6F85D-AE18-4C92-9196-0D7A5489BCC9}"/>
              </a:ext>
            </a:extLst>
          </p:cNvPr>
          <p:cNvSpPr>
            <a:spLocks noGrp="1"/>
          </p:cNvSpPr>
          <p:nvPr>
            <p:ph type="title"/>
          </p:nvPr>
        </p:nvSpPr>
        <p:spPr/>
        <p:txBody>
          <a:bodyPr>
            <a:normAutofit fontScale="90000"/>
          </a:bodyPr>
          <a:lstStyle/>
          <a:p>
            <a:r>
              <a:rPr kumimoji="1" lang="ja-JP" altLang="en-US" sz="4400"/>
              <a:t>通知</a:t>
            </a:r>
            <a:r>
              <a:rPr kumimoji="1" lang="en-US" altLang="ja-JP" sz="4400"/>
              <a:t>de</a:t>
            </a:r>
            <a:r>
              <a:rPr kumimoji="1" lang="ja-JP" altLang="en-US" sz="4400"/>
              <a:t>勉強は以下の方々を</a:t>
            </a:r>
            <a:r>
              <a:rPr kumimoji="1" lang="ja-JP" altLang="en-US" sz="5300">
                <a:solidFill>
                  <a:schemeClr val="accent2"/>
                </a:solidFill>
              </a:rPr>
              <a:t>応援</a:t>
            </a:r>
            <a:r>
              <a:rPr kumimoji="1" lang="ja-JP" altLang="en-US" sz="4400"/>
              <a:t>します！</a:t>
            </a:r>
          </a:p>
        </p:txBody>
      </p:sp>
      <p:sp>
        <p:nvSpPr>
          <p:cNvPr id="3" name="コンテンツ プレースホルダー 2">
            <a:extLst>
              <a:ext uri="{FF2B5EF4-FFF2-40B4-BE49-F238E27FC236}">
                <a16:creationId xmlns:a16="http://schemas.microsoft.com/office/drawing/2014/main" id="{DEA6FCE9-E7CC-43BC-A582-FFF4921C4090}"/>
              </a:ext>
            </a:extLst>
          </p:cNvPr>
          <p:cNvSpPr>
            <a:spLocks noGrp="1"/>
          </p:cNvSpPr>
          <p:nvPr>
            <p:ph idx="1"/>
          </p:nvPr>
        </p:nvSpPr>
        <p:spPr/>
        <p:txBody>
          <a:bodyPr>
            <a:normAutofit/>
          </a:bodyPr>
          <a:lstStyle/>
          <a:p>
            <a:r>
              <a:rPr kumimoji="1" lang="ja-JP" altLang="en-US" sz="3600"/>
              <a:t>基本情報技術者試験</a:t>
            </a:r>
            <a:r>
              <a:rPr kumimoji="1" lang="ja-JP" altLang="en-US" sz="2800"/>
              <a:t>の</a:t>
            </a:r>
            <a:r>
              <a:rPr kumimoji="1" lang="ja-JP" altLang="en-US" sz="3600" u="sng"/>
              <a:t>対策</a:t>
            </a:r>
            <a:r>
              <a:rPr kumimoji="1" lang="ja-JP" altLang="en-US" sz="2800"/>
              <a:t>がしたいそこのキミ！</a:t>
            </a:r>
            <a:endParaRPr kumimoji="1" lang="en-US" altLang="ja-JP" sz="2800"/>
          </a:p>
          <a:p>
            <a:endParaRPr lang="en-US" altLang="ja-JP" sz="2800"/>
          </a:p>
          <a:p>
            <a:r>
              <a:rPr kumimoji="1" lang="ja-JP" altLang="en-US" sz="2800"/>
              <a:t>勉強しなきゃとは思ってスマホを開いたら</a:t>
            </a:r>
            <a:br>
              <a:rPr kumimoji="1" lang="en-US" altLang="ja-JP" sz="2800"/>
            </a:br>
            <a:r>
              <a:rPr kumimoji="1" lang="ja-JP" altLang="en-US" sz="3200" u="sng"/>
              <a:t>何故かログインボーナス</a:t>
            </a:r>
            <a:r>
              <a:rPr kumimoji="1" lang="ja-JP" altLang="en-US" sz="2800"/>
              <a:t>を手にしているキミ！</a:t>
            </a:r>
            <a:endParaRPr kumimoji="1" lang="en-US" altLang="ja-JP" sz="2800"/>
          </a:p>
          <a:p>
            <a:endParaRPr lang="en-US" altLang="ja-JP" sz="2800"/>
          </a:p>
          <a:p>
            <a:r>
              <a:rPr lang="ja-JP" altLang="en-US" sz="2800"/>
              <a:t>スマホの</a:t>
            </a:r>
            <a:r>
              <a:rPr lang="ja-JP" altLang="en-US" sz="3600" u="sng"/>
              <a:t>通知機能</a:t>
            </a:r>
            <a:r>
              <a:rPr lang="ja-JP" altLang="en-US" sz="2800"/>
              <a:t>が</a:t>
            </a:r>
            <a:r>
              <a:rPr lang="ja-JP" altLang="en-US" sz="3600" u="sng"/>
              <a:t>大好き</a:t>
            </a:r>
            <a:r>
              <a:rPr lang="ja-JP" altLang="en-US" sz="2800"/>
              <a:t>なそこのキミ！</a:t>
            </a:r>
            <a:endParaRPr lang="en-US" altLang="ja-JP" sz="2800"/>
          </a:p>
          <a:p>
            <a:endParaRPr lang="en-US" altLang="ja-JP" sz="2800"/>
          </a:p>
          <a:p>
            <a:endParaRPr kumimoji="1" lang="en-US" altLang="ja-JP" sz="2800" b="1" i="1"/>
          </a:p>
          <a:p>
            <a:endParaRPr kumimoji="1" lang="en-US" altLang="ja-JP"/>
          </a:p>
          <a:p>
            <a:endParaRPr kumimoji="1" lang="ja-JP" altLang="en-US"/>
          </a:p>
        </p:txBody>
      </p:sp>
      <p:pic>
        <p:nvPicPr>
          <p:cNvPr id="4" name="!!icon">
            <a:extLst>
              <a:ext uri="{FF2B5EF4-FFF2-40B4-BE49-F238E27FC236}">
                <a16:creationId xmlns:a16="http://schemas.microsoft.com/office/drawing/2014/main" id="{E4042955-EA3C-42AB-AA34-27D8E463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172482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88D4B-B02B-4759-ADC1-C9F5710B1560}"/>
              </a:ext>
            </a:extLst>
          </p:cNvPr>
          <p:cNvSpPr>
            <a:spLocks noGrp="1"/>
          </p:cNvSpPr>
          <p:nvPr>
            <p:ph type="title"/>
          </p:nvPr>
        </p:nvSpPr>
        <p:spPr/>
        <p:txBody>
          <a:bodyPr>
            <a:normAutofit/>
          </a:bodyPr>
          <a:lstStyle/>
          <a:p>
            <a:r>
              <a:rPr kumimoji="1" lang="ja-JP" altLang="en-US"/>
              <a:t>そろそろ</a:t>
            </a:r>
            <a:r>
              <a:rPr kumimoji="1" lang="ja-JP" altLang="en-US" sz="4400">
                <a:solidFill>
                  <a:schemeClr val="accent4"/>
                </a:solidFill>
              </a:rPr>
              <a:t>秋期</a:t>
            </a:r>
            <a:r>
              <a:rPr kumimoji="1" lang="ja-JP" altLang="en-US" sz="4400"/>
              <a:t>の</a:t>
            </a:r>
            <a:r>
              <a:rPr kumimoji="1" lang="ja-JP" altLang="en-US" sz="4400">
                <a:solidFill>
                  <a:schemeClr val="accent1"/>
                </a:solidFill>
              </a:rPr>
              <a:t>午前対策</a:t>
            </a:r>
            <a:r>
              <a:rPr kumimoji="1" lang="ja-JP" altLang="en-US"/>
              <a:t>始めませんか？</a:t>
            </a:r>
          </a:p>
        </p:txBody>
      </p:sp>
      <p:sp>
        <p:nvSpPr>
          <p:cNvPr id="3" name="コンテンツ プレースホルダー 2">
            <a:extLst>
              <a:ext uri="{FF2B5EF4-FFF2-40B4-BE49-F238E27FC236}">
                <a16:creationId xmlns:a16="http://schemas.microsoft.com/office/drawing/2014/main" id="{EB9EF081-589D-4536-850A-089704812074}"/>
              </a:ext>
            </a:extLst>
          </p:cNvPr>
          <p:cNvSpPr>
            <a:spLocks noGrp="1"/>
          </p:cNvSpPr>
          <p:nvPr>
            <p:ph idx="1"/>
          </p:nvPr>
        </p:nvSpPr>
        <p:spPr>
          <a:xfrm>
            <a:off x="680321" y="2336873"/>
            <a:ext cx="9613861" cy="3599316"/>
          </a:xfrm>
        </p:spPr>
        <p:txBody>
          <a:bodyPr>
            <a:normAutofit/>
          </a:bodyPr>
          <a:lstStyle/>
          <a:p>
            <a:r>
              <a:rPr lang="ja-JP" altLang="en-US"/>
              <a:t>朝の登校中、暇だし試験対策やろうかなと思って開いたスマホ</a:t>
            </a:r>
            <a:br>
              <a:rPr lang="en-US" altLang="ja-JP"/>
            </a:br>
            <a:r>
              <a:rPr lang="ja-JP" altLang="en-US" sz="2800">
                <a:effectLst>
                  <a:outerShdw blurRad="38100" dist="38100" dir="2700000" algn="tl">
                    <a:srgbClr val="000000">
                      <a:alpha val="43137"/>
                    </a:srgbClr>
                  </a:outerShdw>
                </a:effectLst>
              </a:rPr>
              <a:t>何故か</a:t>
            </a:r>
            <a:r>
              <a:rPr lang="en-US" altLang="ja-JP"/>
              <a:t>Twitter</a:t>
            </a:r>
            <a:r>
              <a:rPr lang="ja-JP" altLang="en-US"/>
              <a:t>や</a:t>
            </a:r>
            <a:r>
              <a:rPr lang="en-US" altLang="ja-JP"/>
              <a:t>Line</a:t>
            </a:r>
            <a:r>
              <a:rPr lang="ja-JP" altLang="en-US"/>
              <a:t>を開いている・・！なぜなんだ！</a:t>
            </a:r>
            <a:endParaRPr lang="en-US" altLang="ja-JP"/>
          </a:p>
          <a:p>
            <a:endParaRPr lang="en-US" altLang="ja-JP" sz="400"/>
          </a:p>
          <a:p>
            <a:r>
              <a:rPr lang="ja-JP" altLang="en-US"/>
              <a:t>そろそろ午前対策しようと思ってインストールしたアプリ</a:t>
            </a:r>
            <a:br>
              <a:rPr lang="en-US" altLang="ja-JP"/>
            </a:br>
            <a:r>
              <a:rPr lang="en-US" altLang="ja-JP"/>
              <a:t>1</a:t>
            </a:r>
            <a:r>
              <a:rPr lang="ja-JP" altLang="en-US"/>
              <a:t>回だけ起動して確認したけど・・それから</a:t>
            </a:r>
            <a:r>
              <a:rPr lang="ja-JP" altLang="en-US" sz="2800">
                <a:effectLst>
                  <a:outerShdw blurRad="38100" dist="38100" dir="2700000" algn="tl">
                    <a:srgbClr val="000000">
                      <a:alpha val="43137"/>
                    </a:srgbClr>
                  </a:outerShdw>
                </a:effectLst>
              </a:rPr>
              <a:t>一切起動してない</a:t>
            </a:r>
            <a:endParaRPr lang="en-US" altLang="ja-JP" sz="2800">
              <a:effectLst>
                <a:outerShdw blurRad="38100" dist="38100" dir="2700000" algn="tl">
                  <a:srgbClr val="000000">
                    <a:alpha val="43137"/>
                  </a:srgbClr>
                </a:outerShdw>
              </a:effectLst>
            </a:endParaRPr>
          </a:p>
          <a:p>
            <a:endParaRPr lang="en-US" altLang="ja-JP" sz="100">
              <a:effectLst>
                <a:outerShdw blurRad="38100" dist="38100" dir="2700000" algn="tl">
                  <a:srgbClr val="000000">
                    <a:alpha val="43137"/>
                  </a:srgbClr>
                </a:outerShdw>
              </a:effectLst>
            </a:endParaRPr>
          </a:p>
          <a:p>
            <a:r>
              <a:rPr lang="ja-JP" altLang="en-US"/>
              <a:t>次回の国家試験は</a:t>
            </a:r>
            <a:r>
              <a:rPr lang="en-US" altLang="ja-JP"/>
              <a:t>10</a:t>
            </a:r>
            <a:r>
              <a:rPr lang="ja-JP" altLang="en-US"/>
              <a:t>月・・あと</a:t>
            </a:r>
            <a:r>
              <a:rPr lang="en-US" altLang="ja-JP" sz="3200">
                <a:effectLst>
                  <a:outerShdw blurRad="38100" dist="38100" dir="2700000" algn="tl">
                    <a:srgbClr val="000000">
                      <a:alpha val="43137"/>
                    </a:srgbClr>
                  </a:outerShdw>
                </a:effectLst>
              </a:rPr>
              <a:t>3</a:t>
            </a:r>
            <a:r>
              <a:rPr lang="ja-JP" altLang="en-US" sz="3200">
                <a:effectLst>
                  <a:outerShdw blurRad="38100" dist="38100" dir="2700000" algn="tl">
                    <a:srgbClr val="000000">
                      <a:alpha val="43137"/>
                    </a:srgbClr>
                  </a:outerShdw>
                </a:effectLst>
              </a:rPr>
              <a:t>ヶ月</a:t>
            </a:r>
            <a:r>
              <a:rPr lang="ja-JP" altLang="en-US" sz="2800">
                <a:effectLst>
                  <a:outerShdw blurRad="38100" dist="38100" dir="2700000" algn="tl">
                    <a:srgbClr val="000000">
                      <a:alpha val="43137"/>
                    </a:srgbClr>
                  </a:outerShdw>
                </a:effectLst>
              </a:rPr>
              <a:t>を切っています！</a:t>
            </a:r>
            <a:endParaRPr lang="en-US" altLang="ja-JP" sz="2800">
              <a:effectLst>
                <a:outerShdw blurRad="38100" dist="38100" dir="2700000" algn="tl">
                  <a:srgbClr val="000000">
                    <a:alpha val="43137"/>
                  </a:srgbClr>
                </a:outerShdw>
              </a:effectLst>
            </a:endParaRPr>
          </a:p>
          <a:p>
            <a:pPr marL="0" indent="0">
              <a:buNone/>
            </a:pPr>
            <a:endParaRPr lang="en-US" altLang="ja-JP" sz="2800">
              <a:effectLst>
                <a:outerShdw blurRad="38100" dist="38100" dir="2700000" algn="tl">
                  <a:srgbClr val="000000">
                    <a:alpha val="43137"/>
                  </a:srgbClr>
                </a:outerShdw>
              </a:effectLst>
            </a:endParaRPr>
          </a:p>
        </p:txBody>
      </p:sp>
      <p:sp>
        <p:nvSpPr>
          <p:cNvPr id="4" name="テキスト ボックス 3">
            <a:extLst>
              <a:ext uri="{FF2B5EF4-FFF2-40B4-BE49-F238E27FC236}">
                <a16:creationId xmlns:a16="http://schemas.microsoft.com/office/drawing/2014/main" id="{0D1D975B-F830-4A39-A1D2-A5C91D436B8B}"/>
              </a:ext>
            </a:extLst>
          </p:cNvPr>
          <p:cNvSpPr txBox="1"/>
          <p:nvPr/>
        </p:nvSpPr>
        <p:spPr>
          <a:xfrm>
            <a:off x="308344" y="5089803"/>
            <a:ext cx="11203335" cy="1138773"/>
          </a:xfrm>
          <a:prstGeom prst="rect">
            <a:avLst/>
          </a:prstGeom>
          <a:noFill/>
        </p:spPr>
        <p:txBody>
          <a:bodyPr wrap="square" rtlCol="0">
            <a:spAutoFit/>
          </a:bodyPr>
          <a:lstStyle/>
          <a:p>
            <a:r>
              <a:rPr lang="ja-JP" altLang="en-US" sz="2800"/>
              <a:t>「あっ」と思ったそこのアナタ！！！</a:t>
            </a:r>
            <a:endParaRPr lang="en-US" altLang="ja-JP" sz="2800"/>
          </a:p>
          <a:p>
            <a:r>
              <a:rPr kumimoji="1" lang="ja-JP"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rPr>
              <a:t>今のうちに</a:t>
            </a:r>
            <a:r>
              <a:rPr kumimoji="1" lang="ja-JP" altLang="en-US" sz="4000" b="1">
                <a:ln w="10160">
                  <a:solidFill>
                    <a:schemeClr val="accent5"/>
                  </a:solidFill>
                  <a:prstDash val="solid"/>
                </a:ln>
                <a:solidFill>
                  <a:srgbClr val="FFFFFF"/>
                </a:solidFill>
                <a:effectLst>
                  <a:outerShdw blurRad="38100" dist="22860" dir="5400000" algn="tl" rotWithShape="0">
                    <a:srgbClr val="000000">
                      <a:alpha val="30000"/>
                    </a:srgbClr>
                  </a:outerShdw>
                </a:effectLst>
              </a:rPr>
              <a:t>国試対策</a:t>
            </a:r>
            <a:r>
              <a:rPr kumimoji="1" lang="ja-JP"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rPr>
              <a:t>を</a:t>
            </a:r>
            <a:r>
              <a:rPr kumimoji="1" lang="ja-JP" altLang="en-US" sz="4000" b="1">
                <a:ln w="10160">
                  <a:solidFill>
                    <a:schemeClr val="accent5"/>
                  </a:solidFill>
                  <a:prstDash val="solid"/>
                </a:ln>
                <a:solidFill>
                  <a:srgbClr val="FFFFFF"/>
                </a:solidFill>
                <a:effectLst>
                  <a:outerShdw blurRad="38100" dist="22860" dir="5400000" algn="tl" rotWithShape="0">
                    <a:srgbClr val="000000">
                      <a:alpha val="30000"/>
                    </a:srgbClr>
                  </a:outerShdw>
                </a:effectLst>
              </a:rPr>
              <a:t>始めて</a:t>
            </a:r>
            <a:r>
              <a:rPr kumimoji="1" lang="ja-JP"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rPr>
              <a:t>ライバルに</a:t>
            </a:r>
            <a:r>
              <a:rPr lang="ja-JP"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rPr>
              <a:t>差をつけましょう！</a:t>
            </a:r>
            <a:endParaRPr kumimoji="1" lang="ja-JP"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icon">
            <a:extLst>
              <a:ext uri="{FF2B5EF4-FFF2-40B4-BE49-F238E27FC236}">
                <a16:creationId xmlns:a16="http://schemas.microsoft.com/office/drawing/2014/main" id="{FAB8D478-B2B3-4B1F-87DE-E48DB0392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354557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77C8D-852B-45BC-A6A7-5FDE259B6122}"/>
              </a:ext>
            </a:extLst>
          </p:cNvPr>
          <p:cNvSpPr>
            <a:spLocks noGrp="1"/>
          </p:cNvSpPr>
          <p:nvPr>
            <p:ph type="title"/>
          </p:nvPr>
        </p:nvSpPr>
        <p:spPr/>
        <p:txBody>
          <a:bodyPr>
            <a:normAutofit/>
          </a:bodyPr>
          <a:lstStyle/>
          <a:p>
            <a:r>
              <a:rPr kumimoji="1" lang="ja-JP" altLang="en-US" sz="4400"/>
              <a:t>導入することによる</a:t>
            </a:r>
            <a:r>
              <a:rPr kumimoji="1" lang="ja-JP" altLang="en-US" sz="5400">
                <a:solidFill>
                  <a:schemeClr val="accent6"/>
                </a:solidFill>
              </a:rPr>
              <a:t>効果</a:t>
            </a:r>
            <a:endParaRPr kumimoji="1" lang="ja-JP" altLang="en-US" sz="4400">
              <a:solidFill>
                <a:schemeClr val="accent6"/>
              </a:solidFill>
            </a:endParaRPr>
          </a:p>
        </p:txBody>
      </p:sp>
      <p:sp>
        <p:nvSpPr>
          <p:cNvPr id="3" name="コンテンツ プレースホルダー 2">
            <a:extLst>
              <a:ext uri="{FF2B5EF4-FFF2-40B4-BE49-F238E27FC236}">
                <a16:creationId xmlns:a16="http://schemas.microsoft.com/office/drawing/2014/main" id="{7A329964-88F3-4340-9DE6-6CA6C7268105}"/>
              </a:ext>
            </a:extLst>
          </p:cNvPr>
          <p:cNvSpPr>
            <a:spLocks noGrp="1"/>
          </p:cNvSpPr>
          <p:nvPr>
            <p:ph idx="1"/>
          </p:nvPr>
        </p:nvSpPr>
        <p:spPr>
          <a:xfrm>
            <a:off x="680321" y="2336873"/>
            <a:ext cx="11110626" cy="3599316"/>
          </a:xfrm>
        </p:spPr>
        <p:txBody>
          <a:bodyPr>
            <a:normAutofit/>
          </a:bodyPr>
          <a:lstStyle/>
          <a:p>
            <a:r>
              <a:rPr kumimoji="1" lang="ja-JP" altLang="en-US" sz="2800"/>
              <a:t>午前試験を</a:t>
            </a:r>
            <a:r>
              <a:rPr kumimoji="1" lang="ja-JP" altLang="en-US" sz="3600">
                <a:effectLst>
                  <a:outerShdw blurRad="38100" dist="38100" dir="2700000" algn="tl">
                    <a:srgbClr val="000000">
                      <a:alpha val="43137"/>
                    </a:srgbClr>
                  </a:outerShdw>
                </a:effectLst>
              </a:rPr>
              <a:t>ラクラク</a:t>
            </a:r>
            <a:r>
              <a:rPr kumimoji="1" lang="ja-JP" altLang="en-US" sz="2800"/>
              <a:t>通過出来るぞ！！</a:t>
            </a:r>
            <a:endParaRPr lang="en-US" altLang="ja-JP" sz="2800"/>
          </a:p>
          <a:p>
            <a:endParaRPr lang="en-US" altLang="ja-JP" sz="2800"/>
          </a:p>
          <a:p>
            <a:r>
              <a:rPr lang="ja-JP" altLang="en-US" sz="2800"/>
              <a:t>自ら勉強するやる気がなかなか起きない人でも</a:t>
            </a:r>
            <a:r>
              <a:rPr lang="ja-JP" altLang="en-US" sz="3600">
                <a:ln w="3175">
                  <a:solidFill>
                    <a:schemeClr val="tx1"/>
                  </a:solidFill>
                </a:ln>
                <a:solidFill>
                  <a:schemeClr val="accent5"/>
                </a:solidFill>
                <a:effectLst>
                  <a:outerShdw blurRad="38100" dist="38100" dir="2700000" algn="tl">
                    <a:srgbClr val="000000">
                      <a:alpha val="43137"/>
                    </a:srgbClr>
                  </a:outerShdw>
                </a:effectLst>
              </a:rPr>
              <a:t>勉強</a:t>
            </a:r>
            <a:r>
              <a:rPr lang="ja-JP" altLang="en-US" sz="2800"/>
              <a:t>できる！</a:t>
            </a:r>
            <a:endParaRPr lang="en-US" altLang="ja-JP" sz="2800"/>
          </a:p>
          <a:p>
            <a:endParaRPr lang="en-US" altLang="ja-JP" sz="2800"/>
          </a:p>
          <a:p>
            <a:r>
              <a:rPr lang="ja-JP" altLang="en-US" sz="2800"/>
              <a:t>お母さんに「</a:t>
            </a:r>
            <a:r>
              <a:rPr lang="ja-JP" altLang="en-US" sz="3200" i="1" u="sng"/>
              <a:t>勉強は？</a:t>
            </a:r>
            <a:r>
              <a:rPr lang="ja-JP" altLang="en-US" sz="2800"/>
              <a:t>」と</a:t>
            </a:r>
            <a:br>
              <a:rPr lang="en-US" altLang="ja-JP" sz="2800"/>
            </a:br>
            <a:r>
              <a:rPr lang="ja-JP" altLang="en-US" sz="2800"/>
              <a:t>聞かれても「</a:t>
            </a:r>
            <a:r>
              <a:rPr lang="ja-JP" altLang="en-US" sz="3600" i="1" u="sng">
                <a:effectLst>
                  <a:outerShdw blurRad="38100" dist="38100" dir="2700000" algn="tl">
                    <a:srgbClr val="000000">
                      <a:alpha val="43137"/>
                    </a:srgbClr>
                  </a:outerShdw>
                </a:effectLst>
              </a:rPr>
              <a:t>やってるし</a:t>
            </a:r>
            <a:r>
              <a:rPr lang="en-US" altLang="ja-JP" sz="3600" i="1" u="sng">
                <a:effectLst>
                  <a:outerShdw blurRad="38100" dist="38100" dir="2700000" algn="tl">
                    <a:srgbClr val="000000">
                      <a:alpha val="43137"/>
                    </a:srgbClr>
                  </a:outerShdw>
                </a:effectLst>
              </a:rPr>
              <a:t>!!!</a:t>
            </a:r>
            <a:r>
              <a:rPr lang="ja-JP" altLang="en-US" sz="2800"/>
              <a:t>」と言える！</a:t>
            </a:r>
            <a:endParaRPr lang="en-US" altLang="ja-JP" sz="2800"/>
          </a:p>
          <a:p>
            <a:endParaRPr kumimoji="1" lang="en-US" altLang="ja-JP" sz="2800"/>
          </a:p>
          <a:p>
            <a:endParaRPr kumimoji="1" lang="en-US" altLang="ja-JP" sz="2800"/>
          </a:p>
          <a:p>
            <a:endParaRPr kumimoji="1" lang="ja-JP" altLang="en-US" sz="2800"/>
          </a:p>
        </p:txBody>
      </p:sp>
      <p:pic>
        <p:nvPicPr>
          <p:cNvPr id="4" name="!!icon">
            <a:extLst>
              <a:ext uri="{FF2B5EF4-FFF2-40B4-BE49-F238E27FC236}">
                <a16:creationId xmlns:a16="http://schemas.microsoft.com/office/drawing/2014/main" id="{B358F498-16CA-4FFB-AA9B-2202BE1D1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40352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BC06D-C5C8-458E-8A9A-D7D47F75F2FA}"/>
              </a:ext>
            </a:extLst>
          </p:cNvPr>
          <p:cNvSpPr>
            <a:spLocks noGrp="1"/>
          </p:cNvSpPr>
          <p:nvPr>
            <p:ph type="title"/>
          </p:nvPr>
        </p:nvSpPr>
        <p:spPr/>
        <p:txBody>
          <a:bodyPr>
            <a:normAutofit/>
          </a:bodyPr>
          <a:lstStyle/>
          <a:p>
            <a:r>
              <a:rPr lang="ja-JP" altLang="en-US" sz="4400"/>
              <a:t>活用した</a:t>
            </a:r>
            <a:r>
              <a:rPr lang="ja-JP" altLang="en-US" sz="5400">
                <a:solidFill>
                  <a:schemeClr val="accent1"/>
                </a:solidFill>
              </a:rPr>
              <a:t>技術</a:t>
            </a:r>
            <a:r>
              <a:rPr lang="ja-JP" altLang="en-US" sz="4400"/>
              <a:t>たち</a:t>
            </a:r>
            <a:endParaRPr kumimoji="1" lang="ja-JP" altLang="en-US" sz="4400"/>
          </a:p>
        </p:txBody>
      </p:sp>
      <p:pic>
        <p:nvPicPr>
          <p:cNvPr id="5" name="コンテンツ プレースホルダー 4">
            <a:extLst>
              <a:ext uri="{FF2B5EF4-FFF2-40B4-BE49-F238E27FC236}">
                <a16:creationId xmlns:a16="http://schemas.microsoft.com/office/drawing/2014/main" id="{4457A09D-D6A5-4CC2-8138-809E1E6BC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7616" y="2185128"/>
            <a:ext cx="3271962" cy="1461940"/>
          </a:xfrm>
        </p:spPr>
      </p:pic>
      <p:pic>
        <p:nvPicPr>
          <p:cNvPr id="9" name="図 8">
            <a:extLst>
              <a:ext uri="{FF2B5EF4-FFF2-40B4-BE49-F238E27FC236}">
                <a16:creationId xmlns:a16="http://schemas.microsoft.com/office/drawing/2014/main" id="{8F595B3F-9658-4CFF-967D-8ABACE611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060" y="3374220"/>
            <a:ext cx="2434826" cy="2860207"/>
          </a:xfrm>
          <a:prstGeom prst="rect">
            <a:avLst/>
          </a:prstGeom>
        </p:spPr>
      </p:pic>
      <p:pic>
        <p:nvPicPr>
          <p:cNvPr id="10" name="図 9">
            <a:extLst>
              <a:ext uri="{FF2B5EF4-FFF2-40B4-BE49-F238E27FC236}">
                <a16:creationId xmlns:a16="http://schemas.microsoft.com/office/drawing/2014/main" id="{676DF45D-8064-461B-AE59-13AC34440915}"/>
              </a:ext>
            </a:extLst>
          </p:cNvPr>
          <p:cNvPicPr>
            <a:picLocks noChangeAspect="1"/>
          </p:cNvPicPr>
          <p:nvPr/>
        </p:nvPicPr>
        <p:blipFill>
          <a:blip r:embed="rId4"/>
          <a:stretch>
            <a:fillRect/>
          </a:stretch>
        </p:blipFill>
        <p:spPr>
          <a:xfrm>
            <a:off x="1269159" y="4014989"/>
            <a:ext cx="1578668" cy="1578668"/>
          </a:xfrm>
          <a:prstGeom prst="rect">
            <a:avLst/>
          </a:prstGeom>
        </p:spPr>
      </p:pic>
      <p:pic>
        <p:nvPicPr>
          <p:cNvPr id="11" name="図 10">
            <a:extLst>
              <a:ext uri="{FF2B5EF4-FFF2-40B4-BE49-F238E27FC236}">
                <a16:creationId xmlns:a16="http://schemas.microsoft.com/office/drawing/2014/main" id="{B8585700-DCDA-4FB9-B174-6F72969EC4D9}"/>
              </a:ext>
            </a:extLst>
          </p:cNvPr>
          <p:cNvPicPr>
            <a:picLocks noChangeAspect="1"/>
          </p:cNvPicPr>
          <p:nvPr/>
        </p:nvPicPr>
        <p:blipFill>
          <a:blip r:embed="rId5"/>
          <a:stretch>
            <a:fillRect/>
          </a:stretch>
        </p:blipFill>
        <p:spPr>
          <a:xfrm>
            <a:off x="1374849" y="2388959"/>
            <a:ext cx="2736171" cy="1243714"/>
          </a:xfrm>
          <a:prstGeom prst="rect">
            <a:avLst/>
          </a:prstGeom>
        </p:spPr>
      </p:pic>
      <p:pic>
        <p:nvPicPr>
          <p:cNvPr id="12" name="図 11">
            <a:extLst>
              <a:ext uri="{FF2B5EF4-FFF2-40B4-BE49-F238E27FC236}">
                <a16:creationId xmlns:a16="http://schemas.microsoft.com/office/drawing/2014/main" id="{3704C35B-027A-46F4-933D-CDC0EA16A264}"/>
              </a:ext>
            </a:extLst>
          </p:cNvPr>
          <p:cNvPicPr>
            <a:picLocks noChangeAspect="1"/>
          </p:cNvPicPr>
          <p:nvPr/>
        </p:nvPicPr>
        <p:blipFill>
          <a:blip r:embed="rId6"/>
          <a:stretch>
            <a:fillRect/>
          </a:stretch>
        </p:blipFill>
        <p:spPr>
          <a:xfrm>
            <a:off x="4901559" y="2185128"/>
            <a:ext cx="1089828" cy="1089828"/>
          </a:xfrm>
          <a:prstGeom prst="rect">
            <a:avLst/>
          </a:prstGeom>
          <a:solidFill>
            <a:schemeClr val="tx1"/>
          </a:solidFill>
        </p:spPr>
      </p:pic>
      <p:pic>
        <p:nvPicPr>
          <p:cNvPr id="13" name="図 12">
            <a:extLst>
              <a:ext uri="{FF2B5EF4-FFF2-40B4-BE49-F238E27FC236}">
                <a16:creationId xmlns:a16="http://schemas.microsoft.com/office/drawing/2014/main" id="{556D0137-EDD8-4A96-9C2A-83F347B70C67}"/>
              </a:ext>
            </a:extLst>
          </p:cNvPr>
          <p:cNvPicPr>
            <a:picLocks noChangeAspect="1"/>
          </p:cNvPicPr>
          <p:nvPr/>
        </p:nvPicPr>
        <p:blipFill>
          <a:blip r:embed="rId7"/>
          <a:stretch>
            <a:fillRect/>
          </a:stretch>
        </p:blipFill>
        <p:spPr>
          <a:xfrm>
            <a:off x="6887616" y="5764382"/>
            <a:ext cx="1773755" cy="940090"/>
          </a:xfrm>
          <a:prstGeom prst="rect">
            <a:avLst/>
          </a:prstGeom>
        </p:spPr>
      </p:pic>
      <p:pic>
        <p:nvPicPr>
          <p:cNvPr id="14" name="図 13">
            <a:extLst>
              <a:ext uri="{FF2B5EF4-FFF2-40B4-BE49-F238E27FC236}">
                <a16:creationId xmlns:a16="http://schemas.microsoft.com/office/drawing/2014/main" id="{C68E44B3-6D95-46CC-BBDA-C98E590742F2}"/>
              </a:ext>
            </a:extLst>
          </p:cNvPr>
          <p:cNvPicPr>
            <a:picLocks noChangeAspect="1"/>
          </p:cNvPicPr>
          <p:nvPr/>
        </p:nvPicPr>
        <p:blipFill>
          <a:blip r:embed="rId8"/>
          <a:stretch>
            <a:fillRect/>
          </a:stretch>
        </p:blipFill>
        <p:spPr>
          <a:xfrm>
            <a:off x="8661371" y="4251006"/>
            <a:ext cx="1650572" cy="1106634"/>
          </a:xfrm>
          <a:prstGeom prst="rect">
            <a:avLst/>
          </a:prstGeom>
          <a:solidFill>
            <a:schemeClr val="tx1"/>
          </a:solidFill>
        </p:spPr>
      </p:pic>
      <p:pic>
        <p:nvPicPr>
          <p:cNvPr id="15" name="図 14">
            <a:extLst>
              <a:ext uri="{FF2B5EF4-FFF2-40B4-BE49-F238E27FC236}">
                <a16:creationId xmlns:a16="http://schemas.microsoft.com/office/drawing/2014/main" id="{7FD24DB2-7B09-4462-8E35-4C6FF61B0945}"/>
              </a:ext>
            </a:extLst>
          </p:cNvPr>
          <p:cNvPicPr>
            <a:picLocks noChangeAspect="1"/>
          </p:cNvPicPr>
          <p:nvPr/>
        </p:nvPicPr>
        <p:blipFill>
          <a:blip r:embed="rId9"/>
          <a:stretch>
            <a:fillRect/>
          </a:stretch>
        </p:blipFill>
        <p:spPr>
          <a:xfrm>
            <a:off x="3349020" y="5886549"/>
            <a:ext cx="762000" cy="762000"/>
          </a:xfrm>
          <a:prstGeom prst="rect">
            <a:avLst/>
          </a:prstGeom>
        </p:spPr>
      </p:pic>
      <p:pic>
        <p:nvPicPr>
          <p:cNvPr id="16" name="!!icon">
            <a:extLst>
              <a:ext uri="{FF2B5EF4-FFF2-40B4-BE49-F238E27FC236}">
                <a16:creationId xmlns:a16="http://schemas.microsoft.com/office/drawing/2014/main" id="{CC67BAA9-2B61-41EE-B18C-921595C09B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50071" y="630385"/>
            <a:ext cx="1326623" cy="1326623"/>
          </a:xfrm>
          <a:prstGeom prst="rect">
            <a:avLst/>
          </a:prstGeom>
        </p:spPr>
      </p:pic>
    </p:spTree>
    <p:extLst>
      <p:ext uri="{BB962C8B-B14F-4D97-AF65-F5344CB8AC3E}">
        <p14:creationId xmlns:p14="http://schemas.microsoft.com/office/powerpoint/2010/main" val="14460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ベルリン">
  <a:themeElements>
    <a:clrScheme name="ベルリン">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1_ベルリン">
  <a:themeElements>
    <a:clrScheme name="ベルリン">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3.xml><?xml version="1.0" encoding="utf-8"?>
<a:theme xmlns:a="http://schemas.openxmlformats.org/drawingml/2006/main" name="2_ベルリン">
  <a:themeElements>
    <a:clrScheme name="ベルリン">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TM04033917[[fn=ベルリン]]</Template>
  <TotalTime>909</TotalTime>
  <Words>535</Words>
  <Application>Microsoft Office PowerPoint</Application>
  <PresentationFormat>ワイド画面</PresentationFormat>
  <Paragraphs>88</Paragraphs>
  <Slides>19</Slides>
  <Notes>6</Notes>
  <HiddenSlides>0</HiddenSlides>
  <MMClips>1</MMClips>
  <ScaleCrop>false</ScaleCrop>
  <HeadingPairs>
    <vt:vector size="6" baseType="variant">
      <vt:variant>
        <vt:lpstr>使用されているフォント</vt:lpstr>
      </vt:variant>
      <vt:variant>
        <vt:i4>3</vt:i4>
      </vt:variant>
      <vt:variant>
        <vt:lpstr>テーマ</vt:lpstr>
      </vt:variant>
      <vt:variant>
        <vt:i4>3</vt:i4>
      </vt:variant>
      <vt:variant>
        <vt:lpstr>スライド タイトル</vt:lpstr>
      </vt:variant>
      <vt:variant>
        <vt:i4>19</vt:i4>
      </vt:variant>
    </vt:vector>
  </HeadingPairs>
  <TitlesOfParts>
    <vt:vector size="25" baseType="lpstr">
      <vt:lpstr>游ゴシック</vt:lpstr>
      <vt:lpstr>Arial</vt:lpstr>
      <vt:lpstr>Trebuchet MS</vt:lpstr>
      <vt:lpstr>ベルリン</vt:lpstr>
      <vt:lpstr>1_ベルリン</vt:lpstr>
      <vt:lpstr>2_ベルリン</vt:lpstr>
      <vt:lpstr>通知 de 勉強</vt:lpstr>
      <vt:lpstr>これはなんてアプリなの？</vt:lpstr>
      <vt:lpstr>通知を推す強力な仲間たち</vt:lpstr>
      <vt:lpstr>これどんなシステム？</vt:lpstr>
      <vt:lpstr>どんな構成なのさ？</vt:lpstr>
      <vt:lpstr>通知de勉強は以下の方々を応援します！</vt:lpstr>
      <vt:lpstr>そろそろ秋期の午前対策始めませんか？</vt:lpstr>
      <vt:lpstr>導入することによる効果</vt:lpstr>
      <vt:lpstr>活用した技術たち</vt:lpstr>
      <vt:lpstr>どんな感じで動くの？</vt:lpstr>
      <vt:lpstr>実機動画</vt:lpstr>
      <vt:lpstr>このアプリの品質</vt:lpstr>
      <vt:lpstr>本当に・・効果あるのかな？</vt:lpstr>
      <vt:lpstr>開発プロセスの振り返り</vt:lpstr>
      <vt:lpstr>あの頃の自分達に伝えたかったこと</vt:lpstr>
      <vt:lpstr>今回の開発での成果</vt:lpstr>
      <vt:lpstr>通知de勉強の未来</vt:lpstr>
      <vt:lpstr>質疑応答の時間だ・・！</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通知 de 勉強</dc:title>
  <dc:creator>N. OTYUA</dc:creator>
  <cp:lastModifiedBy>中山 怜也</cp:lastModifiedBy>
  <cp:revision>42</cp:revision>
  <dcterms:created xsi:type="dcterms:W3CDTF">2019-07-24T15:27:59Z</dcterms:created>
  <dcterms:modified xsi:type="dcterms:W3CDTF">2019-07-26T02:53:12Z</dcterms:modified>
</cp:coreProperties>
</file>